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3" r:id="rId3"/>
    <p:sldId id="258" r:id="rId4"/>
    <p:sldId id="282" r:id="rId5"/>
    <p:sldId id="283" r:id="rId6"/>
    <p:sldId id="284" r:id="rId7"/>
    <p:sldId id="285" r:id="rId8"/>
    <p:sldId id="274" r:id="rId9"/>
    <p:sldId id="275" r:id="rId10"/>
    <p:sldId id="276" r:id="rId11"/>
    <p:sldId id="277" r:id="rId12"/>
    <p:sldId id="263" r:id="rId13"/>
    <p:sldId id="264" r:id="rId14"/>
    <p:sldId id="268" r:id="rId15"/>
    <p:sldId id="265" r:id="rId16"/>
    <p:sldId id="266" r:id="rId17"/>
    <p:sldId id="278" r:id="rId18"/>
    <p:sldId id="279" r:id="rId19"/>
    <p:sldId id="286" r:id="rId20"/>
    <p:sldId id="287" r:id="rId21"/>
    <p:sldId id="288"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33"/>
  </p:normalViewPr>
  <p:slideViewPr>
    <p:cSldViewPr snapToGrid="0" snapToObjects="1">
      <p:cViewPr varScale="1">
        <p:scale>
          <a:sx n="76" d="100"/>
          <a:sy n="76" d="100"/>
        </p:scale>
        <p:origin x="216"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817BEF-C3AE-0C42-9845-019E249132E4}" type="datetimeFigureOut">
              <a:rPr lang="en-US" smtClean="0"/>
              <a:t>9/8/17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39245-F5A6-6A42-B47A-F1D9D379A028}" type="slidenum">
              <a:rPr lang="en-US" smtClean="0"/>
              <a:t>‹#›</a:t>
            </a:fld>
            <a:endParaRPr lang="en-US"/>
          </a:p>
        </p:txBody>
      </p:sp>
    </p:spTree>
    <p:extLst>
      <p:ext uri="{BB962C8B-B14F-4D97-AF65-F5344CB8AC3E}">
        <p14:creationId xmlns:p14="http://schemas.microsoft.com/office/powerpoint/2010/main" val="1778481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7" name="Shape 7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0701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8" name="Shape 858"/>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59" name="Shape 859"/>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12</a:t>
            </a:fld>
            <a:endParaRPr lang="en"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9877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Shape 86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7" name="Shape 867"/>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68" name="Shape 868"/>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13</a:t>
            </a:fld>
            <a:endParaRPr lang="en"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2088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Shape 88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7" name="Shape 887"/>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88" name="Shape 888"/>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15</a:t>
            </a:fld>
            <a:endParaRPr lang="en"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3376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Shape 87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7" name="Shape 877"/>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78" name="Shape 878"/>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16</a:t>
            </a:fld>
            <a:endParaRPr lang="en"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157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tool designed to make it easier to create, deploy, and run applications by using containers. Containers allow a developer to package up an application with all of the parts it needs, such as libraries and other dependencies, and ship it all out as one package. By doing so, thanks to the container, the developer can rest assured that the application will run on any other Linux machine regardless of any customized settings that machine might have that could differ from the machine used for writing and testing the code.</a:t>
            </a:r>
            <a:endParaRPr lang="en-US" dirty="0"/>
          </a:p>
        </p:txBody>
      </p:sp>
      <p:sp>
        <p:nvSpPr>
          <p:cNvPr id="4" name="Slide Number Placeholder 3"/>
          <p:cNvSpPr>
            <a:spLocks noGrp="1"/>
          </p:cNvSpPr>
          <p:nvPr>
            <p:ph type="sldNum" sz="quarter" idx="10"/>
          </p:nvPr>
        </p:nvSpPr>
        <p:spPr/>
        <p:txBody>
          <a:bodyPr/>
          <a:lstStyle/>
          <a:p>
            <a:fld id="{50039245-F5A6-6A42-B47A-F1D9D379A028}" type="slidenum">
              <a:rPr lang="en-US" smtClean="0"/>
              <a:t>17</a:t>
            </a:fld>
            <a:endParaRPr lang="en-US"/>
          </a:p>
        </p:txBody>
      </p:sp>
    </p:spTree>
    <p:extLst>
      <p:ext uri="{BB962C8B-B14F-4D97-AF65-F5344CB8AC3E}">
        <p14:creationId xmlns:p14="http://schemas.microsoft.com/office/powerpoint/2010/main" val="65654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B17764-F073-B14F-A8ED-4B2C58903814}" type="datetimeFigureOut">
              <a:rPr lang="en-US" smtClean="0"/>
              <a:t>9/8/17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31AE2-961A-1147-835D-7846C40955BC}" type="slidenum">
              <a:rPr lang="en-US" smtClean="0"/>
              <a:t>‹#›</a:t>
            </a:fld>
            <a:endParaRPr lang="en-US"/>
          </a:p>
        </p:txBody>
      </p:sp>
    </p:spTree>
    <p:extLst>
      <p:ext uri="{BB962C8B-B14F-4D97-AF65-F5344CB8AC3E}">
        <p14:creationId xmlns:p14="http://schemas.microsoft.com/office/powerpoint/2010/main" val="2045375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17764-F073-B14F-A8ED-4B2C58903814}" type="datetimeFigureOut">
              <a:rPr lang="en-US" smtClean="0"/>
              <a:t>9/8/17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31AE2-961A-1147-835D-7846C40955BC}" type="slidenum">
              <a:rPr lang="en-US" smtClean="0"/>
              <a:t>‹#›</a:t>
            </a:fld>
            <a:endParaRPr lang="en-US"/>
          </a:p>
        </p:txBody>
      </p:sp>
    </p:spTree>
    <p:extLst>
      <p:ext uri="{BB962C8B-B14F-4D97-AF65-F5344CB8AC3E}">
        <p14:creationId xmlns:p14="http://schemas.microsoft.com/office/powerpoint/2010/main" val="104054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17764-F073-B14F-A8ED-4B2C58903814}" type="datetimeFigureOut">
              <a:rPr lang="en-US" smtClean="0"/>
              <a:t>9/8/17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31AE2-961A-1147-835D-7846C40955BC}" type="slidenum">
              <a:rPr lang="en-US" smtClean="0"/>
              <a:t>‹#›</a:t>
            </a:fld>
            <a:endParaRPr lang="en-US"/>
          </a:p>
        </p:txBody>
      </p:sp>
    </p:spTree>
    <p:extLst>
      <p:ext uri="{BB962C8B-B14F-4D97-AF65-F5344CB8AC3E}">
        <p14:creationId xmlns:p14="http://schemas.microsoft.com/office/powerpoint/2010/main" val="1521352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23850" y="277309"/>
            <a:ext cx="11525199" cy="8176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2"/>
              </a:buClr>
              <a:buFont typeface="Arial"/>
              <a:buNone/>
              <a:defRPr sz="4267" b="0" i="0" u="none" strike="noStrike" cap="none">
                <a:solidFill>
                  <a:schemeClr val="dk2"/>
                </a:solidFill>
                <a:latin typeface="Arial"/>
                <a:ea typeface="Arial"/>
                <a:cs typeface="Arial"/>
                <a:sym typeface="Arial"/>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60" name="Shape 60"/>
          <p:cNvSpPr txBox="1">
            <a:spLocks noGrp="1"/>
          </p:cNvSpPr>
          <p:nvPr>
            <p:ph type="sldNum" idx="12"/>
          </p:nvPr>
        </p:nvSpPr>
        <p:spPr>
          <a:xfrm>
            <a:off x="323850" y="6359023"/>
            <a:ext cx="2844797" cy="365599"/>
          </a:xfrm>
          <a:prstGeom prst="rect">
            <a:avLst/>
          </a:prstGeom>
          <a:noFill/>
          <a:ln>
            <a:noFill/>
          </a:ln>
        </p:spPr>
        <p:txBody>
          <a:bodyPr lIns="91425" tIns="45700" rIns="91425" bIns="45700" anchor="ctr" anchorCtr="0">
            <a:noAutofit/>
          </a:bodyPr>
          <a:lstStyle/>
          <a:p>
            <a:pPr algn="l">
              <a:buClr>
                <a:srgbClr val="797979"/>
              </a:buClr>
              <a:buSzPct val="25000"/>
            </a:pPr>
            <a:fld id="{00000000-1234-1234-1234-123412341234}" type="slidenum">
              <a:rPr lang="en" smtClean="0">
                <a:solidFill>
                  <a:srgbClr val="797979"/>
                </a:solidFill>
                <a:latin typeface="Arial"/>
                <a:ea typeface="Arial"/>
                <a:cs typeface="Arial"/>
                <a:sym typeface="Arial"/>
              </a:rPr>
              <a:pPr algn="l">
                <a:buClr>
                  <a:srgbClr val="797979"/>
                </a:buClr>
                <a:buSzPct val="25000"/>
              </a:pPr>
              <a:t>‹#›</a:t>
            </a:fld>
            <a:endParaRPr lang="en">
              <a:solidFill>
                <a:srgbClr val="797979"/>
              </a:solidFill>
              <a:latin typeface="Arial"/>
              <a:ea typeface="Arial"/>
              <a:cs typeface="Arial"/>
              <a:sym typeface="Arial"/>
            </a:endParaRPr>
          </a:p>
        </p:txBody>
      </p:sp>
    </p:spTree>
    <p:extLst>
      <p:ext uri="{BB962C8B-B14F-4D97-AF65-F5344CB8AC3E}">
        <p14:creationId xmlns:p14="http://schemas.microsoft.com/office/powerpoint/2010/main" val="351048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B17764-F073-B14F-A8ED-4B2C58903814}" type="datetimeFigureOut">
              <a:rPr lang="en-US" smtClean="0"/>
              <a:t>9/8/17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31AE2-961A-1147-835D-7846C40955BC}" type="slidenum">
              <a:rPr lang="en-US" smtClean="0"/>
              <a:t>‹#›</a:t>
            </a:fld>
            <a:endParaRPr lang="en-US"/>
          </a:p>
        </p:txBody>
      </p:sp>
    </p:spTree>
    <p:extLst>
      <p:ext uri="{BB962C8B-B14F-4D97-AF65-F5344CB8AC3E}">
        <p14:creationId xmlns:p14="http://schemas.microsoft.com/office/powerpoint/2010/main" val="1846971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B17764-F073-B14F-A8ED-4B2C58903814}" type="datetimeFigureOut">
              <a:rPr lang="en-US" smtClean="0"/>
              <a:t>9/8/17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31AE2-961A-1147-835D-7846C40955BC}" type="slidenum">
              <a:rPr lang="en-US" smtClean="0"/>
              <a:t>‹#›</a:t>
            </a:fld>
            <a:endParaRPr lang="en-US"/>
          </a:p>
        </p:txBody>
      </p:sp>
    </p:spTree>
    <p:extLst>
      <p:ext uri="{BB962C8B-B14F-4D97-AF65-F5344CB8AC3E}">
        <p14:creationId xmlns:p14="http://schemas.microsoft.com/office/powerpoint/2010/main" val="173983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B17764-F073-B14F-A8ED-4B2C58903814}" type="datetimeFigureOut">
              <a:rPr lang="en-US" smtClean="0"/>
              <a:t>9/8/17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31AE2-961A-1147-835D-7846C40955BC}" type="slidenum">
              <a:rPr lang="en-US" smtClean="0"/>
              <a:t>‹#›</a:t>
            </a:fld>
            <a:endParaRPr lang="en-US"/>
          </a:p>
        </p:txBody>
      </p:sp>
    </p:spTree>
    <p:extLst>
      <p:ext uri="{BB962C8B-B14F-4D97-AF65-F5344CB8AC3E}">
        <p14:creationId xmlns:p14="http://schemas.microsoft.com/office/powerpoint/2010/main" val="1423121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B17764-F073-B14F-A8ED-4B2C58903814}" type="datetimeFigureOut">
              <a:rPr lang="en-US" smtClean="0"/>
              <a:t>9/8/17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31AE2-961A-1147-835D-7846C40955BC}" type="slidenum">
              <a:rPr lang="en-US" smtClean="0"/>
              <a:t>‹#›</a:t>
            </a:fld>
            <a:endParaRPr lang="en-US"/>
          </a:p>
        </p:txBody>
      </p:sp>
    </p:spTree>
    <p:extLst>
      <p:ext uri="{BB962C8B-B14F-4D97-AF65-F5344CB8AC3E}">
        <p14:creationId xmlns:p14="http://schemas.microsoft.com/office/powerpoint/2010/main" val="1881573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B17764-F073-B14F-A8ED-4B2C58903814}" type="datetimeFigureOut">
              <a:rPr lang="en-US" smtClean="0"/>
              <a:t>9/8/17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31AE2-961A-1147-835D-7846C40955BC}" type="slidenum">
              <a:rPr lang="en-US" smtClean="0"/>
              <a:t>‹#›</a:t>
            </a:fld>
            <a:endParaRPr lang="en-US"/>
          </a:p>
        </p:txBody>
      </p:sp>
    </p:spTree>
    <p:extLst>
      <p:ext uri="{BB962C8B-B14F-4D97-AF65-F5344CB8AC3E}">
        <p14:creationId xmlns:p14="http://schemas.microsoft.com/office/powerpoint/2010/main" val="1902137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17764-F073-B14F-A8ED-4B2C58903814}" type="datetimeFigureOut">
              <a:rPr lang="en-US" smtClean="0"/>
              <a:t>9/8/17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31AE2-961A-1147-835D-7846C40955BC}" type="slidenum">
              <a:rPr lang="en-US" smtClean="0"/>
              <a:t>‹#›</a:t>
            </a:fld>
            <a:endParaRPr lang="en-US"/>
          </a:p>
        </p:txBody>
      </p:sp>
    </p:spTree>
    <p:extLst>
      <p:ext uri="{BB962C8B-B14F-4D97-AF65-F5344CB8AC3E}">
        <p14:creationId xmlns:p14="http://schemas.microsoft.com/office/powerpoint/2010/main" val="1783729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B17764-F073-B14F-A8ED-4B2C58903814}" type="datetimeFigureOut">
              <a:rPr lang="en-US" smtClean="0"/>
              <a:t>9/8/17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31AE2-961A-1147-835D-7846C40955BC}" type="slidenum">
              <a:rPr lang="en-US" smtClean="0"/>
              <a:t>‹#›</a:t>
            </a:fld>
            <a:endParaRPr lang="en-US"/>
          </a:p>
        </p:txBody>
      </p:sp>
    </p:spTree>
    <p:extLst>
      <p:ext uri="{BB962C8B-B14F-4D97-AF65-F5344CB8AC3E}">
        <p14:creationId xmlns:p14="http://schemas.microsoft.com/office/powerpoint/2010/main" val="26828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B17764-F073-B14F-A8ED-4B2C58903814}" type="datetimeFigureOut">
              <a:rPr lang="en-US" smtClean="0"/>
              <a:t>9/8/17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31AE2-961A-1147-835D-7846C40955BC}" type="slidenum">
              <a:rPr lang="en-US" smtClean="0"/>
              <a:t>‹#›</a:t>
            </a:fld>
            <a:endParaRPr lang="en-US"/>
          </a:p>
        </p:txBody>
      </p:sp>
    </p:spTree>
    <p:extLst>
      <p:ext uri="{BB962C8B-B14F-4D97-AF65-F5344CB8AC3E}">
        <p14:creationId xmlns:p14="http://schemas.microsoft.com/office/powerpoint/2010/main" val="1414894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17764-F073-B14F-A8ED-4B2C58903814}" type="datetimeFigureOut">
              <a:rPr lang="en-US" smtClean="0"/>
              <a:t>9/8/17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31AE2-961A-1147-835D-7846C40955BC}" type="slidenum">
              <a:rPr lang="en-US" smtClean="0"/>
              <a:t>‹#›</a:t>
            </a:fld>
            <a:endParaRPr lang="en-US"/>
          </a:p>
        </p:txBody>
      </p:sp>
    </p:spTree>
    <p:extLst>
      <p:ext uri="{BB962C8B-B14F-4D97-AF65-F5344CB8AC3E}">
        <p14:creationId xmlns:p14="http://schemas.microsoft.com/office/powerpoint/2010/main" val="649209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7.jpeg"/><Relationship Id="rId1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28.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1445" y="542925"/>
            <a:ext cx="4607877" cy="828675"/>
          </a:xfrm>
        </p:spPr>
        <p:txBody>
          <a:bodyPr>
            <a:normAutofit fontScale="90000"/>
          </a:bodyPr>
          <a:lstStyle/>
          <a:p>
            <a:pPr fontAlgn="base"/>
            <a:r>
              <a:rPr lang="fi-FI" b="1" dirty="0"/>
              <a:t>Docker 101</a:t>
            </a:r>
            <a:r>
              <a:rPr lang="fi-FI" b="1" baseline="30000"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6986" y="2200275"/>
            <a:ext cx="2644655" cy="2356147"/>
          </a:xfrm>
          <a:prstGeom prst="rect">
            <a:avLst/>
          </a:prstGeom>
        </p:spPr>
      </p:pic>
      <p:sp>
        <p:nvSpPr>
          <p:cNvPr id="5" name="Rectangle 4"/>
          <p:cNvSpPr/>
          <p:nvPr/>
        </p:nvSpPr>
        <p:spPr>
          <a:xfrm>
            <a:off x="6096000" y="1371600"/>
            <a:ext cx="6096000" cy="646331"/>
          </a:xfrm>
          <a:prstGeom prst="rect">
            <a:avLst/>
          </a:prstGeom>
        </p:spPr>
        <p:txBody>
          <a:bodyPr>
            <a:spAutoFit/>
          </a:bodyPr>
          <a:lstStyle/>
          <a:p>
            <a:pPr fontAlgn="base"/>
            <a:r>
              <a:rPr lang="en-US" b="0" i="0" baseline="30000" smtClean="0">
                <a:solidFill>
                  <a:srgbClr val="000000"/>
                </a:solidFill>
                <a:effectLst/>
                <a:latin typeface="inherit" charset="0"/>
              </a:rPr>
              <a:t>*</a:t>
            </a:r>
            <a:r>
              <a:rPr lang="en-US" b="0" i="0" smtClean="0">
                <a:solidFill>
                  <a:srgbClr val="000000"/>
                </a:solidFill>
                <a:effectLst/>
                <a:latin typeface="PT Serif" charset="0"/>
              </a:rPr>
              <a:t> Build, Ship, and Run Anywhere</a:t>
            </a:r>
            <a:br>
              <a:rPr lang="en-US" b="0" i="0" smtClean="0">
                <a:solidFill>
                  <a:srgbClr val="000000"/>
                </a:solidFill>
                <a:effectLst/>
                <a:latin typeface="PT Serif" charset="0"/>
              </a:rPr>
            </a:br>
            <a:endParaRPr lang="en-US" b="0" i="0">
              <a:solidFill>
                <a:srgbClr val="000000"/>
              </a:solidFill>
              <a:effectLst/>
              <a:latin typeface="PT Serif"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05" y="2930905"/>
            <a:ext cx="3579540" cy="894885"/>
          </a:xfrm>
          <a:prstGeom prst="rect">
            <a:avLst/>
          </a:prstGeom>
        </p:spPr>
      </p:pic>
    </p:spTree>
    <p:extLst>
      <p:ext uri="{BB962C8B-B14F-4D97-AF65-F5344CB8AC3E}">
        <p14:creationId xmlns:p14="http://schemas.microsoft.com/office/powerpoint/2010/main" val="14244939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5907" y="584197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93715" y="5582002"/>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72935"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75697" y="5642149"/>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8165634" y="1104690"/>
            <a:ext cx="1276514" cy="1276514"/>
          </a:xfrm>
          <a:prstGeom prst="rect">
            <a:avLst/>
          </a:prstGeom>
        </p:spPr>
      </p:pic>
      <p:sp>
        <p:nvSpPr>
          <p:cNvPr id="17" name="TextBox 16"/>
          <p:cNvSpPr txBox="1"/>
          <p:nvPr/>
        </p:nvSpPr>
        <p:spPr>
          <a:xfrm rot="16200000">
            <a:off x="-609096" y="2263663"/>
            <a:ext cx="2186264" cy="369332"/>
          </a:xfrm>
          <a:prstGeom prst="rect">
            <a:avLst/>
          </a:prstGeom>
          <a:noFill/>
        </p:spPr>
        <p:txBody>
          <a:bodyPr wrap="square" rtlCol="0">
            <a:spAutoFit/>
          </a:bodyPr>
          <a:lstStyle/>
          <a:p>
            <a:pPr algn="ctr"/>
            <a:r>
              <a:rPr lang="en-US" dirty="0" smtClean="0"/>
              <a:t>Multiplicity of Goods</a:t>
            </a:r>
            <a:endParaRPr lang="en-US" dirty="0"/>
          </a:p>
        </p:txBody>
      </p:sp>
      <p:sp>
        <p:nvSpPr>
          <p:cNvPr id="18" name="TextBox 17"/>
          <p:cNvSpPr txBox="1"/>
          <p:nvPr/>
        </p:nvSpPr>
        <p:spPr>
          <a:xfrm rot="16200000">
            <a:off x="-612342" y="4765538"/>
            <a:ext cx="2186264" cy="923330"/>
          </a:xfrm>
          <a:prstGeom prst="rect">
            <a:avLst/>
          </a:prstGeom>
          <a:noFill/>
        </p:spPr>
        <p:txBody>
          <a:bodyPr wrap="square" rtlCol="0">
            <a:spAutoFit/>
          </a:bodyPr>
          <a:lstStyle/>
          <a:p>
            <a:pPr algn="ctr"/>
            <a:r>
              <a:rPr lang="en-US" dirty="0" smtClean="0"/>
              <a:t>Multiplicity of methods for transporting/storing</a:t>
            </a:r>
            <a:endParaRPr lang="en-US" dirty="0"/>
          </a:p>
        </p:txBody>
      </p:sp>
      <p:sp>
        <p:nvSpPr>
          <p:cNvPr id="19" name="TextBox 18"/>
          <p:cNvSpPr txBox="1"/>
          <p:nvPr/>
        </p:nvSpPr>
        <p:spPr>
          <a:xfrm rot="5400000">
            <a:off x="10428010" y="1708754"/>
            <a:ext cx="2186264" cy="1200329"/>
          </a:xfrm>
          <a:prstGeom prst="rect">
            <a:avLst/>
          </a:prstGeom>
          <a:noFill/>
        </p:spPr>
        <p:txBody>
          <a:bodyPr wrap="square" rtlCol="0">
            <a:spAutoFit/>
          </a:bodyPr>
          <a:lstStyle/>
          <a:p>
            <a:pPr algn="ctr"/>
            <a:r>
              <a:rPr lang="en-US" dirty="0" smtClean="0"/>
              <a:t>Do I worry about how goods interact (e.g. coffee beans next to spices)</a:t>
            </a:r>
            <a:endParaRPr lang="en-US" dirty="0"/>
          </a:p>
        </p:txBody>
      </p:sp>
      <p:sp>
        <p:nvSpPr>
          <p:cNvPr id="22" name="TextBox 21"/>
          <p:cNvSpPr txBox="1"/>
          <p:nvPr/>
        </p:nvSpPr>
        <p:spPr>
          <a:xfrm rot="5400000">
            <a:off x="10322092" y="4616548"/>
            <a:ext cx="2186264" cy="1200329"/>
          </a:xfrm>
          <a:prstGeom prst="rect">
            <a:avLst/>
          </a:prstGeom>
          <a:noFill/>
        </p:spPr>
        <p:txBody>
          <a:bodyPr wrap="square" rtlCol="0">
            <a:spAutoFit/>
          </a:bodyPr>
          <a:lstStyle/>
          <a:p>
            <a:pPr algn="ctr"/>
            <a:r>
              <a:rPr lang="en-US" dirty="0" smtClean="0"/>
              <a:t>Can I transport quickly and smoothly</a:t>
            </a:r>
          </a:p>
          <a:p>
            <a:pPr algn="ctr"/>
            <a:r>
              <a:rPr lang="en-US" dirty="0" smtClean="0"/>
              <a:t>(e.g. from boat to train to truck)</a:t>
            </a:r>
            <a:endParaRPr lang="en-US" dirty="0"/>
          </a:p>
        </p:txBody>
      </p:sp>
      <p:sp>
        <p:nvSpPr>
          <p:cNvPr id="26" name="Title 1"/>
          <p:cNvSpPr>
            <a:spLocks noGrp="1"/>
          </p:cNvSpPr>
          <p:nvPr>
            <p:ph type="title"/>
          </p:nvPr>
        </p:nvSpPr>
        <p:spPr>
          <a:xfrm>
            <a:off x="828526" y="178125"/>
            <a:ext cx="10515600" cy="667609"/>
          </a:xfrm>
        </p:spPr>
        <p:txBody>
          <a:bodyPr>
            <a:normAutofit fontScale="90000"/>
          </a:bodyPr>
          <a:lstStyle/>
          <a:p>
            <a:r>
              <a:rPr lang="en-US" dirty="0" smtClean="0"/>
              <a:t>Solution: Intermodal Shipping Container</a:t>
            </a:r>
            <a:endParaRPr lang="en-US" dirty="0"/>
          </a:p>
        </p:txBody>
      </p:sp>
      <p:pic>
        <p:nvPicPr>
          <p:cNvPr id="3" name="Picture 2"/>
          <p:cNvPicPr>
            <a:picLocks noChangeAspect="1"/>
          </p:cNvPicPr>
          <p:nvPr/>
        </p:nvPicPr>
        <p:blipFill>
          <a:blip r:embed="rId16"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b="1" dirty="0" smtClean="0">
                <a:solidFill>
                  <a:schemeClr val="bg1"/>
                </a:solidFill>
                <a:latin typeface="Arial" panose="020B0604020202020204" pitchFamily="34" charset="0"/>
              </a:rPr>
              <a:t>…in between, can </a:t>
            </a:r>
            <a:r>
              <a:rPr lang="en-US" sz="1600" b="1" dirty="0">
                <a:solidFill>
                  <a:schemeClr val="bg1"/>
                </a:solidFill>
                <a:latin typeface="Arial" panose="020B0604020202020204" pitchFamily="34" charset="0"/>
              </a:rPr>
              <a:t>be loaded and unloaded, stacked, transported efficiently over long distances, and transferred from one mode of transport to </a:t>
            </a:r>
            <a:r>
              <a:rPr lang="en-US" sz="1600" b="1" dirty="0" smtClean="0">
                <a:solidFill>
                  <a:schemeClr val="bg1"/>
                </a:solidFill>
                <a:latin typeface="Arial" panose="020B0604020202020204" pitchFamily="34" charset="0"/>
              </a:rPr>
              <a:t>another</a:t>
            </a:r>
            <a:endParaRPr lang="en-US" sz="1600" b="1" dirty="0">
              <a:solidFill>
                <a:schemeClr val="bg1"/>
              </a:solidFill>
            </a:endParaRP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b="1" dirty="0" smtClean="0">
                <a:solidFill>
                  <a:schemeClr val="bg1"/>
                </a:solidFill>
                <a:latin typeface="Arial" panose="020B0604020202020204" pitchFamily="34" charset="0"/>
              </a:rPr>
              <a:t>A standard container that is loaded with virtually any goods, and stays sealed until it reaches final delivery.</a:t>
            </a:r>
            <a:endParaRPr lang="en-US" sz="1600" b="1" dirty="0">
              <a:solidFill>
                <a:schemeClr val="bg1"/>
              </a:solidFill>
            </a:endParaRP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96798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a:xfrm>
            <a:off x="828526" y="178125"/>
            <a:ext cx="10515600" cy="667609"/>
          </a:xfrm>
        </p:spPr>
        <p:txBody>
          <a:bodyPr>
            <a:normAutofit fontScale="90000"/>
          </a:bodyPr>
          <a:lstStyle/>
          <a:p>
            <a:r>
              <a:rPr lang="en-US" dirty="0" smtClean="0"/>
              <a:t>Or…put more simply</a:t>
            </a:r>
            <a:endParaRPr lang="en-US" dirty="0"/>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smtClean="0"/>
              <a:t>Multiplicity of Stacks</a:t>
            </a:r>
            <a:endParaRPr lang="en-US" dirty="0"/>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smtClean="0"/>
              <a:t>Multiplicity of hardware environments</a:t>
            </a:r>
            <a:endParaRPr lang="en-US" dirty="0"/>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smtClean="0">
                <a:ea typeface="Gill Sans" charset="0"/>
                <a:cs typeface="Gill Sans" charset="0"/>
              </a:rPr>
              <a:t>Production Cluster</a:t>
            </a:r>
            <a:endParaRPr lang="en-US" sz="1600" dirty="0">
              <a:ea typeface="Gill Sans" charset="0"/>
              <a:cs typeface="Gill Sans" charset="0"/>
            </a:endParaRP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smtClean="0">
                <a:ea typeface="Gill Sans" charset="0"/>
                <a:cs typeface="Gill Sans" charset="0"/>
              </a:rPr>
              <a:t>Customer Data Center</a:t>
            </a:r>
            <a:endParaRPr lang="en-US" sz="1600" dirty="0">
              <a:ea typeface="Gill Sans" charset="0"/>
              <a:cs typeface="Gill Sans" charset="0"/>
            </a:endParaRP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smtClean="0"/>
              <a:t>Do services and apps interact appropriately?</a:t>
            </a:r>
            <a:endParaRPr lang="en-US" dirty="0"/>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smtClean="0"/>
              <a:t>Can I migrate smoothly and quickly</a:t>
            </a:r>
            <a:endParaRPr lang="en-US" dirty="0"/>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584775"/>
          </a:xfrm>
          <a:prstGeom prst="rect">
            <a:avLst/>
          </a:prstGeom>
          <a:solidFill>
            <a:schemeClr val="accent1"/>
          </a:solidFill>
        </p:spPr>
        <p:txBody>
          <a:bodyPr wrap="square">
            <a:spAutoFit/>
          </a:bodyPr>
          <a:lstStyle/>
          <a:p>
            <a:r>
              <a:rPr lang="en-US" sz="1600" b="1" dirty="0" smtClean="0">
                <a:solidFill>
                  <a:schemeClr val="bg1"/>
                </a:solidFill>
                <a:latin typeface="Arial" panose="020B0604020202020204" pitchFamily="34" charset="0"/>
              </a:rPr>
              <a:t>Operator: Configure Once, Run </a:t>
            </a:r>
            <a:r>
              <a:rPr lang="en-US" sz="1600" b="1" dirty="0">
                <a:solidFill>
                  <a:schemeClr val="bg1"/>
                </a:solidFill>
                <a:latin typeface="Arial" panose="020B0604020202020204" pitchFamily="34" charset="0"/>
              </a:rPr>
              <a:t>A</a:t>
            </a:r>
            <a:r>
              <a:rPr lang="en-US" sz="1600" b="1" dirty="0" smtClean="0">
                <a:solidFill>
                  <a:schemeClr val="bg1"/>
                </a:solidFill>
                <a:latin typeface="Arial" panose="020B0604020202020204" pitchFamily="34" charset="0"/>
              </a:rPr>
              <a:t>nything</a:t>
            </a:r>
            <a:endParaRPr lang="en-US" sz="1600" b="1" dirty="0">
              <a:solidFill>
                <a:schemeClr val="bg1"/>
              </a:solidFill>
            </a:endParaRPr>
          </a:p>
        </p:txBody>
      </p:sp>
      <p:sp>
        <p:nvSpPr>
          <p:cNvPr id="79" name="Rectangle 78"/>
          <p:cNvSpPr/>
          <p:nvPr/>
        </p:nvSpPr>
        <p:spPr>
          <a:xfrm>
            <a:off x="847725" y="2585129"/>
            <a:ext cx="3004199" cy="584775"/>
          </a:xfrm>
          <a:prstGeom prst="rect">
            <a:avLst/>
          </a:prstGeom>
          <a:solidFill>
            <a:schemeClr val="accent1"/>
          </a:solidFill>
        </p:spPr>
        <p:txBody>
          <a:bodyPr wrap="square">
            <a:spAutoFit/>
          </a:bodyPr>
          <a:lstStyle/>
          <a:p>
            <a:r>
              <a:rPr lang="en-US" sz="1600" b="1" dirty="0" smtClean="0">
                <a:solidFill>
                  <a:schemeClr val="bg1"/>
                </a:solidFill>
                <a:latin typeface="Arial" panose="020B0604020202020204" pitchFamily="34" charset="0"/>
              </a:rPr>
              <a:t>Developer: Build Once, Run Anywhere (Finally)</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56620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Shape 861"/>
          <p:cNvSpPr txBox="1">
            <a:spLocks noGrp="1"/>
          </p:cNvSpPr>
          <p:nvPr>
            <p:ph type="body" idx="1"/>
          </p:nvPr>
        </p:nvSpPr>
        <p:spPr>
          <a:xfrm>
            <a:off x="6096000" y="1126767"/>
            <a:ext cx="5791200" cy="5050000"/>
          </a:xfrm>
          <a:prstGeom prst="rect">
            <a:avLst/>
          </a:prstGeom>
          <a:noFill/>
          <a:ln>
            <a:noFill/>
          </a:ln>
        </p:spPr>
        <p:txBody>
          <a:bodyPr vert="horz" lIns="121900" tIns="60933" rIns="121900" bIns="60933" rtlCol="0" anchor="t" anchorCtr="0">
            <a:noAutofit/>
          </a:bodyPr>
          <a:lstStyle/>
          <a:p>
            <a:pPr marL="228594" indent="-228594">
              <a:spcBef>
                <a:spcPts val="0"/>
              </a:spcBef>
              <a:buClr>
                <a:schemeClr val="accent1"/>
              </a:buClr>
              <a:buSzPct val="100000"/>
            </a:pPr>
            <a:r>
              <a:rPr lang="en" sz="2667">
                <a:solidFill>
                  <a:schemeClr val="dk2"/>
                </a:solidFill>
                <a:latin typeface="Arial"/>
                <a:ea typeface="Arial"/>
                <a:cs typeface="Arial"/>
                <a:sym typeface="Arial"/>
              </a:rPr>
              <a:t>Standardized packaging for software and dependencies</a:t>
            </a:r>
          </a:p>
          <a:p>
            <a:pPr marL="228594" indent="-228594">
              <a:spcBef>
                <a:spcPts val="1600"/>
              </a:spcBef>
              <a:buClr>
                <a:schemeClr val="accent1"/>
              </a:buClr>
              <a:buSzPct val="100000"/>
            </a:pPr>
            <a:r>
              <a:rPr lang="en" sz="2667">
                <a:solidFill>
                  <a:schemeClr val="dk2"/>
                </a:solidFill>
                <a:latin typeface="Arial"/>
                <a:ea typeface="Arial"/>
                <a:cs typeface="Arial"/>
                <a:sym typeface="Arial"/>
              </a:rPr>
              <a:t>Isolate apps from each other</a:t>
            </a:r>
          </a:p>
          <a:p>
            <a:pPr marL="228594" indent="-228594">
              <a:spcBef>
                <a:spcPts val="1600"/>
              </a:spcBef>
              <a:buClr>
                <a:schemeClr val="accent1"/>
              </a:buClr>
              <a:buSzPct val="100000"/>
            </a:pPr>
            <a:r>
              <a:rPr lang="en" sz="2667">
                <a:solidFill>
                  <a:schemeClr val="dk2"/>
                </a:solidFill>
                <a:latin typeface="Arial"/>
                <a:ea typeface="Arial"/>
                <a:cs typeface="Arial"/>
                <a:sym typeface="Arial"/>
              </a:rPr>
              <a:t>Share the same OS kernel</a:t>
            </a:r>
          </a:p>
          <a:p>
            <a:pPr marL="228594" indent="-228594">
              <a:spcBef>
                <a:spcPts val="1600"/>
              </a:spcBef>
              <a:buClr>
                <a:schemeClr val="accent1"/>
              </a:buClr>
              <a:buSzPct val="100000"/>
            </a:pPr>
            <a:r>
              <a:rPr lang="en" sz="2667">
                <a:solidFill>
                  <a:schemeClr val="dk2"/>
                </a:solidFill>
                <a:latin typeface="Arial"/>
                <a:ea typeface="Arial"/>
                <a:cs typeface="Arial"/>
                <a:sym typeface="Arial"/>
              </a:rPr>
              <a:t>Works with all major Linux and Windows Server</a:t>
            </a:r>
          </a:p>
          <a:p>
            <a:pPr marL="228594" indent="-228594">
              <a:spcBef>
                <a:spcPts val="1600"/>
              </a:spcBef>
              <a:buClr>
                <a:schemeClr val="accent1"/>
              </a:buClr>
              <a:buSzPct val="25000"/>
              <a:buNone/>
            </a:pPr>
            <a:endParaRPr sz="2667">
              <a:solidFill>
                <a:schemeClr val="dk2"/>
              </a:solidFill>
              <a:latin typeface="Arial"/>
              <a:ea typeface="Arial"/>
              <a:cs typeface="Arial"/>
              <a:sym typeface="Arial"/>
            </a:endParaRPr>
          </a:p>
        </p:txBody>
      </p:sp>
      <p:sp>
        <p:nvSpPr>
          <p:cNvPr id="862" name="Shape 862"/>
          <p:cNvSpPr txBox="1">
            <a:spLocks noGrp="1"/>
          </p:cNvSpPr>
          <p:nvPr>
            <p:ph type="title"/>
          </p:nvPr>
        </p:nvSpPr>
        <p:spPr>
          <a:xfrm>
            <a:off x="304800" y="365123"/>
            <a:ext cx="11582400" cy="640000"/>
          </a:xfrm>
          <a:prstGeom prst="rect">
            <a:avLst/>
          </a:prstGeom>
          <a:noFill/>
          <a:ln>
            <a:noFill/>
          </a:ln>
        </p:spPr>
        <p:txBody>
          <a:bodyPr vert="horz" lIns="121900" tIns="60933" rIns="121900" bIns="60933" rtlCol="0" anchor="t" anchorCtr="0">
            <a:noAutofit/>
          </a:bodyPr>
          <a:lstStyle/>
          <a:p>
            <a:pPr>
              <a:spcBef>
                <a:spcPts val="0"/>
              </a:spcBef>
              <a:buClr>
                <a:schemeClr val="accent1"/>
              </a:buClr>
              <a:buSzPct val="25000"/>
            </a:pPr>
            <a:r>
              <a:rPr lang="en" sz="3840">
                <a:solidFill>
                  <a:schemeClr val="accent1"/>
                </a:solidFill>
                <a:latin typeface="Arial"/>
                <a:ea typeface="Arial"/>
                <a:cs typeface="Arial"/>
                <a:sym typeface="Arial"/>
              </a:rPr>
              <a:t>What is a container?</a:t>
            </a:r>
          </a:p>
        </p:txBody>
      </p:sp>
      <p:pic>
        <p:nvPicPr>
          <p:cNvPr id="863" name="Shape 863"/>
          <p:cNvPicPr preferRelativeResize="0"/>
          <p:nvPr/>
        </p:nvPicPr>
        <p:blipFill rotWithShape="1">
          <a:blip r:embed="rId3">
            <a:alphaModFix/>
          </a:blip>
          <a:srcRect/>
          <a:stretch/>
        </p:blipFill>
        <p:spPr>
          <a:xfrm>
            <a:off x="403695" y="1591377"/>
            <a:ext cx="5283600" cy="4310000"/>
          </a:xfrm>
          <a:prstGeom prst="rect">
            <a:avLst/>
          </a:prstGeom>
          <a:noFill/>
          <a:ln>
            <a:noFill/>
          </a:ln>
        </p:spPr>
      </p:pic>
      <p:sp>
        <p:nvSpPr>
          <p:cNvPr id="864" name="Shape 864"/>
          <p:cNvSpPr/>
          <p:nvPr/>
        </p:nvSpPr>
        <p:spPr>
          <a:xfrm>
            <a:off x="2046900" y="4359433"/>
            <a:ext cx="600400" cy="514400"/>
          </a:xfrm>
          <a:prstGeom prst="downArrow">
            <a:avLst>
              <a:gd name="adj1" fmla="val 50000"/>
              <a:gd name="adj2" fmla="val 50000"/>
            </a:avLst>
          </a:prstGeom>
          <a:solidFill>
            <a:srgbClr val="4A86E8"/>
          </a:solidFill>
          <a:ln>
            <a:noFill/>
          </a:ln>
        </p:spPr>
        <p:txBody>
          <a:bodyPr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499622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Shape 870"/>
          <p:cNvSpPr txBox="1">
            <a:spLocks noGrp="1"/>
          </p:cNvSpPr>
          <p:nvPr>
            <p:ph type="title"/>
          </p:nvPr>
        </p:nvSpPr>
        <p:spPr>
          <a:xfrm>
            <a:off x="304800" y="365123"/>
            <a:ext cx="11582400" cy="640000"/>
          </a:xfrm>
          <a:prstGeom prst="rect">
            <a:avLst/>
          </a:prstGeom>
          <a:noFill/>
          <a:ln>
            <a:noFill/>
          </a:ln>
        </p:spPr>
        <p:txBody>
          <a:bodyPr vert="horz" lIns="121900" tIns="60933" rIns="121900" bIns="60933" rtlCol="0" anchor="t" anchorCtr="0">
            <a:noAutofit/>
          </a:bodyPr>
          <a:lstStyle/>
          <a:p>
            <a:pPr>
              <a:spcBef>
                <a:spcPts val="0"/>
              </a:spcBef>
              <a:buClr>
                <a:schemeClr val="accent1"/>
              </a:buClr>
              <a:buSzPct val="25000"/>
            </a:pPr>
            <a:r>
              <a:rPr lang="en" sz="3840">
                <a:solidFill>
                  <a:schemeClr val="accent1"/>
                </a:solidFill>
                <a:latin typeface="Arial"/>
                <a:ea typeface="Arial"/>
                <a:cs typeface="Arial"/>
                <a:sym typeface="Arial"/>
              </a:rPr>
              <a:t>Comparing Containers and VMs</a:t>
            </a:r>
          </a:p>
        </p:txBody>
      </p:sp>
      <p:pic>
        <p:nvPicPr>
          <p:cNvPr id="871" name="Shape 871"/>
          <p:cNvPicPr preferRelativeResize="0"/>
          <p:nvPr/>
        </p:nvPicPr>
        <p:blipFill rotWithShape="1">
          <a:blip r:embed="rId3">
            <a:alphaModFix/>
          </a:blip>
          <a:srcRect/>
          <a:stretch/>
        </p:blipFill>
        <p:spPr>
          <a:xfrm>
            <a:off x="1142198" y="1303893"/>
            <a:ext cx="4019199" cy="3603200"/>
          </a:xfrm>
          <a:prstGeom prst="rect">
            <a:avLst/>
          </a:prstGeom>
          <a:noFill/>
          <a:ln>
            <a:noFill/>
          </a:ln>
        </p:spPr>
      </p:pic>
      <p:pic>
        <p:nvPicPr>
          <p:cNvPr id="872" name="Shape 872"/>
          <p:cNvPicPr preferRelativeResize="0"/>
          <p:nvPr/>
        </p:nvPicPr>
        <p:blipFill rotWithShape="1">
          <a:blip r:embed="rId4">
            <a:alphaModFix/>
          </a:blip>
          <a:srcRect/>
          <a:stretch/>
        </p:blipFill>
        <p:spPr>
          <a:xfrm>
            <a:off x="6607813" y="1303893"/>
            <a:ext cx="4009600" cy="3603200"/>
          </a:xfrm>
          <a:prstGeom prst="rect">
            <a:avLst/>
          </a:prstGeom>
          <a:noFill/>
          <a:ln>
            <a:noFill/>
          </a:ln>
        </p:spPr>
      </p:pic>
      <p:sp>
        <p:nvSpPr>
          <p:cNvPr id="873" name="Shape 873"/>
          <p:cNvSpPr txBox="1"/>
          <p:nvPr/>
        </p:nvSpPr>
        <p:spPr>
          <a:xfrm>
            <a:off x="1309037" y="5428647"/>
            <a:ext cx="3721600" cy="861600"/>
          </a:xfrm>
          <a:prstGeom prst="rect">
            <a:avLst/>
          </a:prstGeom>
          <a:noFill/>
          <a:ln>
            <a:noFill/>
          </a:ln>
        </p:spPr>
        <p:txBody>
          <a:bodyPr lIns="121900" tIns="60933" rIns="121900" bIns="60933" anchor="t" anchorCtr="0">
            <a:noAutofit/>
          </a:bodyPr>
          <a:lstStyle/>
          <a:p>
            <a:pPr algn="ctr">
              <a:buClr>
                <a:schemeClr val="dk1"/>
              </a:buClr>
              <a:buSzPct val="25000"/>
            </a:pPr>
            <a:r>
              <a:rPr lang="en" sz="2400">
                <a:solidFill>
                  <a:schemeClr val="dk1"/>
                </a:solidFill>
                <a:latin typeface="Arial"/>
                <a:ea typeface="Arial"/>
                <a:cs typeface="Arial"/>
                <a:sym typeface="Arial"/>
              </a:rPr>
              <a:t>Containers are an app level construct</a:t>
            </a:r>
          </a:p>
        </p:txBody>
      </p:sp>
      <p:sp>
        <p:nvSpPr>
          <p:cNvPr id="874" name="Shape 874"/>
          <p:cNvSpPr txBox="1"/>
          <p:nvPr/>
        </p:nvSpPr>
        <p:spPr>
          <a:xfrm>
            <a:off x="6430847" y="5377313"/>
            <a:ext cx="4516400" cy="1231200"/>
          </a:xfrm>
          <a:prstGeom prst="rect">
            <a:avLst/>
          </a:prstGeom>
          <a:noFill/>
          <a:ln>
            <a:noFill/>
          </a:ln>
        </p:spPr>
        <p:txBody>
          <a:bodyPr lIns="121900" tIns="60933" rIns="121900" bIns="60933" anchor="t" anchorCtr="0">
            <a:noAutofit/>
          </a:bodyPr>
          <a:lstStyle/>
          <a:p>
            <a:pPr algn="ctr">
              <a:buClr>
                <a:schemeClr val="dk1"/>
              </a:buClr>
              <a:buSzPct val="25000"/>
            </a:pPr>
            <a:r>
              <a:rPr lang="en" sz="2400">
                <a:solidFill>
                  <a:schemeClr val="dk1"/>
                </a:solidFill>
                <a:latin typeface="Arial"/>
                <a:ea typeface="Arial"/>
                <a:cs typeface="Arial"/>
                <a:sym typeface="Arial"/>
              </a:rPr>
              <a:t>VMs are an infrastructure level construct to turn one machine into many servers</a:t>
            </a:r>
          </a:p>
        </p:txBody>
      </p:sp>
    </p:spTree>
    <p:extLst>
      <p:ext uri="{BB962C8B-B14F-4D97-AF65-F5344CB8AC3E}">
        <p14:creationId xmlns:p14="http://schemas.microsoft.com/office/powerpoint/2010/main" val="206613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Vm</a:t>
            </a:r>
            <a:r>
              <a:rPr lang="en-US" dirty="0" smtClean="0"/>
              <a:t> vs Docker</a:t>
            </a:r>
            <a:endParaRPr lang="en-US" dirty="0"/>
          </a:p>
        </p:txBody>
      </p:sp>
      <p:pic>
        <p:nvPicPr>
          <p:cNvPr id="4" name="Content Placeholder 3"/>
          <p:cNvPicPr>
            <a:picLocks noGrp="1" noChangeAspect="1"/>
          </p:cNvPicPr>
          <p:nvPr>
            <p:ph idx="1"/>
          </p:nvPr>
        </p:nvPicPr>
        <p:blipFill>
          <a:blip r:embed="rId2"/>
          <a:stretch>
            <a:fillRect/>
          </a:stretch>
        </p:blipFill>
        <p:spPr>
          <a:xfrm>
            <a:off x="3195108" y="1911353"/>
            <a:ext cx="5801784" cy="4351338"/>
          </a:xfrm>
          <a:prstGeom prst="rect">
            <a:avLst/>
          </a:prstGeom>
        </p:spPr>
      </p:pic>
    </p:spTree>
    <p:extLst>
      <p:ext uri="{BB962C8B-B14F-4D97-AF65-F5344CB8AC3E}">
        <p14:creationId xmlns:p14="http://schemas.microsoft.com/office/powerpoint/2010/main" val="1868628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Shape 890"/>
          <p:cNvSpPr txBox="1">
            <a:spLocks noGrp="1"/>
          </p:cNvSpPr>
          <p:nvPr>
            <p:ph type="title"/>
          </p:nvPr>
        </p:nvSpPr>
        <p:spPr>
          <a:xfrm>
            <a:off x="304800" y="365123"/>
            <a:ext cx="11582400" cy="640000"/>
          </a:xfrm>
          <a:prstGeom prst="rect">
            <a:avLst/>
          </a:prstGeom>
          <a:noFill/>
          <a:ln>
            <a:noFill/>
          </a:ln>
        </p:spPr>
        <p:txBody>
          <a:bodyPr vert="horz" lIns="121900" tIns="121900" rIns="121900" bIns="121900" rtlCol="0" anchor="t" anchorCtr="0">
            <a:noAutofit/>
          </a:bodyPr>
          <a:lstStyle/>
          <a:p>
            <a:pPr>
              <a:spcBef>
                <a:spcPts val="0"/>
              </a:spcBef>
              <a:buClr>
                <a:schemeClr val="accent1"/>
              </a:buClr>
              <a:buSzPct val="25000"/>
            </a:pPr>
            <a:r>
              <a:rPr lang="en" sz="4267">
                <a:solidFill>
                  <a:schemeClr val="accent1"/>
                </a:solidFill>
                <a:latin typeface="Arial"/>
                <a:ea typeface="Arial"/>
                <a:cs typeface="Arial"/>
                <a:sym typeface="Arial"/>
              </a:rPr>
              <a:t>Key Benefits of Docker Containers</a:t>
            </a:r>
          </a:p>
        </p:txBody>
      </p:sp>
      <p:grpSp>
        <p:nvGrpSpPr>
          <p:cNvPr id="891" name="Shape 891"/>
          <p:cNvGrpSpPr/>
          <p:nvPr/>
        </p:nvGrpSpPr>
        <p:grpSpPr>
          <a:xfrm>
            <a:off x="306188" y="1491573"/>
            <a:ext cx="11378733" cy="4669276"/>
            <a:chOff x="1042" y="0"/>
            <a:chExt cx="8534050" cy="3501957"/>
          </a:xfrm>
        </p:grpSpPr>
        <p:sp>
          <p:nvSpPr>
            <p:cNvPr id="892" name="Shape 892"/>
            <p:cNvSpPr/>
            <p:nvPr/>
          </p:nvSpPr>
          <p:spPr>
            <a:xfrm rot="-5400000">
              <a:off x="-395342" y="396385"/>
              <a:ext cx="3501957" cy="2709186"/>
            </a:xfrm>
            <a:prstGeom prst="flowChartManualOperation">
              <a:avLst/>
            </a:prstGeom>
            <a:solidFill>
              <a:srgbClr val="1188C6">
                <a:alpha val="89800"/>
              </a:srgbClr>
            </a:solidFill>
            <a:ln w="25400" cap="flat" cmpd="sng">
              <a:solidFill>
                <a:schemeClr val="lt1"/>
              </a:solidFill>
              <a:prstDash val="solid"/>
              <a:round/>
              <a:headEnd type="none" w="med" len="med"/>
              <a:tailEnd type="none" w="med" len="med"/>
            </a:ln>
          </p:spPr>
          <p:txBody>
            <a:bodyPr lIns="121900" tIns="121900" rIns="121900" bIns="121900" anchor="ctr" anchorCtr="0">
              <a:noAutofit/>
            </a:bodyPr>
            <a:lstStyle/>
            <a:p>
              <a:endParaRPr sz="2400"/>
            </a:p>
          </p:txBody>
        </p:sp>
        <p:sp>
          <p:nvSpPr>
            <p:cNvPr id="893" name="Shape 893"/>
            <p:cNvSpPr txBox="1"/>
            <p:nvPr/>
          </p:nvSpPr>
          <p:spPr>
            <a:xfrm>
              <a:off x="1043" y="700389"/>
              <a:ext cx="2709300" cy="2101200"/>
            </a:xfrm>
            <a:prstGeom prst="rect">
              <a:avLst/>
            </a:prstGeom>
            <a:noFill/>
            <a:ln>
              <a:noFill/>
            </a:ln>
          </p:spPr>
          <p:txBody>
            <a:bodyPr lIns="270933" tIns="0" rIns="270933" bIns="0" anchor="t" anchorCtr="0">
              <a:noAutofit/>
            </a:bodyPr>
            <a:lstStyle/>
            <a:p>
              <a:pPr>
                <a:lnSpc>
                  <a:spcPct val="90000"/>
                </a:lnSpc>
                <a:buClr>
                  <a:schemeClr val="lt1"/>
                </a:buClr>
                <a:buSzPct val="25000"/>
              </a:pPr>
              <a:r>
                <a:rPr lang="en" sz="4267">
                  <a:solidFill>
                    <a:schemeClr val="lt1"/>
                  </a:solidFill>
                  <a:latin typeface="Arial"/>
                  <a:ea typeface="Arial"/>
                  <a:cs typeface="Arial"/>
                  <a:sym typeface="Arial"/>
                </a:rPr>
                <a:t>Speed</a:t>
              </a:r>
            </a:p>
            <a:p>
              <a:pPr marL="304792" lvl="1" indent="-304792">
                <a:lnSpc>
                  <a:spcPct val="90000"/>
                </a:lnSpc>
                <a:spcBef>
                  <a:spcPts val="1493"/>
                </a:spcBef>
                <a:buClr>
                  <a:schemeClr val="lt1"/>
                </a:buClr>
                <a:buSzPct val="100000"/>
                <a:buFont typeface="Arial"/>
                <a:buChar char="•"/>
              </a:pPr>
              <a:r>
                <a:rPr lang="en" sz="2667">
                  <a:solidFill>
                    <a:schemeClr val="lt1"/>
                  </a:solidFill>
                  <a:latin typeface="Arial"/>
                  <a:ea typeface="Arial"/>
                  <a:cs typeface="Arial"/>
                  <a:sym typeface="Arial"/>
                </a:rPr>
                <a:t>No OS to boot = applications online in seconds</a:t>
              </a:r>
            </a:p>
          </p:txBody>
        </p:sp>
        <p:sp>
          <p:nvSpPr>
            <p:cNvPr id="894" name="Shape 894"/>
            <p:cNvSpPr/>
            <p:nvPr/>
          </p:nvSpPr>
          <p:spPr>
            <a:xfrm rot="-5400000">
              <a:off x="2517032" y="396385"/>
              <a:ext cx="3501957" cy="2709186"/>
            </a:xfrm>
            <a:prstGeom prst="flowChartManualOperation">
              <a:avLst/>
            </a:prstGeom>
            <a:solidFill>
              <a:srgbClr val="1188C6">
                <a:alpha val="69800"/>
              </a:srgbClr>
            </a:solidFill>
            <a:ln w="25400" cap="flat" cmpd="sng">
              <a:solidFill>
                <a:schemeClr val="lt1"/>
              </a:solidFill>
              <a:prstDash val="solid"/>
              <a:round/>
              <a:headEnd type="none" w="med" len="med"/>
              <a:tailEnd type="none" w="med" len="med"/>
            </a:ln>
          </p:spPr>
          <p:txBody>
            <a:bodyPr lIns="121900" tIns="121900" rIns="121900" bIns="121900" anchor="ctr" anchorCtr="0">
              <a:noAutofit/>
            </a:bodyPr>
            <a:lstStyle/>
            <a:p>
              <a:endParaRPr sz="2400"/>
            </a:p>
          </p:txBody>
        </p:sp>
        <p:sp>
          <p:nvSpPr>
            <p:cNvPr id="895" name="Shape 895"/>
            <p:cNvSpPr txBox="1"/>
            <p:nvPr/>
          </p:nvSpPr>
          <p:spPr>
            <a:xfrm>
              <a:off x="2913417" y="700389"/>
              <a:ext cx="2709300" cy="2101200"/>
            </a:xfrm>
            <a:prstGeom prst="rect">
              <a:avLst/>
            </a:prstGeom>
            <a:noFill/>
            <a:ln>
              <a:noFill/>
            </a:ln>
          </p:spPr>
          <p:txBody>
            <a:bodyPr lIns="270933" tIns="0" rIns="270933" bIns="0" anchor="t" anchorCtr="0">
              <a:noAutofit/>
            </a:bodyPr>
            <a:lstStyle/>
            <a:p>
              <a:pPr>
                <a:lnSpc>
                  <a:spcPct val="90000"/>
                </a:lnSpc>
                <a:buClr>
                  <a:schemeClr val="lt1"/>
                </a:buClr>
                <a:buSzPct val="25000"/>
              </a:pPr>
              <a:r>
                <a:rPr lang="en" sz="4267">
                  <a:solidFill>
                    <a:schemeClr val="lt1"/>
                  </a:solidFill>
                  <a:latin typeface="Arial"/>
                  <a:ea typeface="Arial"/>
                  <a:cs typeface="Arial"/>
                  <a:sym typeface="Arial"/>
                </a:rPr>
                <a:t>Portability</a:t>
              </a:r>
            </a:p>
            <a:p>
              <a:pPr marL="304792" lvl="1" indent="-304792">
                <a:lnSpc>
                  <a:spcPct val="90000"/>
                </a:lnSpc>
                <a:spcBef>
                  <a:spcPts val="1493"/>
                </a:spcBef>
                <a:buClr>
                  <a:schemeClr val="lt1"/>
                </a:buClr>
                <a:buSzPct val="100000"/>
                <a:buFont typeface="Arial"/>
                <a:buChar char="•"/>
              </a:pPr>
              <a:r>
                <a:rPr lang="en" sz="2667">
                  <a:solidFill>
                    <a:schemeClr val="lt1"/>
                  </a:solidFill>
                  <a:latin typeface="Arial"/>
                  <a:ea typeface="Arial"/>
                  <a:cs typeface="Arial"/>
                  <a:sym typeface="Arial"/>
                </a:rPr>
                <a:t>Less dependencies between process layers = ability to move between infrastructure</a:t>
              </a:r>
            </a:p>
          </p:txBody>
        </p:sp>
        <p:sp>
          <p:nvSpPr>
            <p:cNvPr id="896" name="Shape 896"/>
            <p:cNvSpPr/>
            <p:nvPr/>
          </p:nvSpPr>
          <p:spPr>
            <a:xfrm rot="-5400000">
              <a:off x="5429407" y="396385"/>
              <a:ext cx="3501957" cy="2709186"/>
            </a:xfrm>
            <a:prstGeom prst="flowChartManualOperation">
              <a:avLst/>
            </a:prstGeom>
            <a:solidFill>
              <a:srgbClr val="1188C6">
                <a:alpha val="49800"/>
              </a:srgbClr>
            </a:solidFill>
            <a:ln w="25400" cap="flat" cmpd="sng">
              <a:solidFill>
                <a:schemeClr val="lt1"/>
              </a:solidFill>
              <a:prstDash val="solid"/>
              <a:round/>
              <a:headEnd type="none" w="med" len="med"/>
              <a:tailEnd type="none" w="med" len="med"/>
            </a:ln>
          </p:spPr>
          <p:txBody>
            <a:bodyPr lIns="121900" tIns="121900" rIns="121900" bIns="121900" anchor="ctr" anchorCtr="0">
              <a:noAutofit/>
            </a:bodyPr>
            <a:lstStyle/>
            <a:p>
              <a:endParaRPr sz="2400"/>
            </a:p>
          </p:txBody>
        </p:sp>
        <p:sp>
          <p:nvSpPr>
            <p:cNvPr id="897" name="Shape 897"/>
            <p:cNvSpPr txBox="1"/>
            <p:nvPr/>
          </p:nvSpPr>
          <p:spPr>
            <a:xfrm>
              <a:off x="5825792" y="700389"/>
              <a:ext cx="2709300" cy="2101200"/>
            </a:xfrm>
            <a:prstGeom prst="rect">
              <a:avLst/>
            </a:prstGeom>
            <a:noFill/>
            <a:ln>
              <a:noFill/>
            </a:ln>
          </p:spPr>
          <p:txBody>
            <a:bodyPr lIns="270933" tIns="0" rIns="270933" bIns="0" anchor="t" anchorCtr="0">
              <a:noAutofit/>
            </a:bodyPr>
            <a:lstStyle/>
            <a:p>
              <a:pPr>
                <a:lnSpc>
                  <a:spcPct val="90000"/>
                </a:lnSpc>
                <a:buClr>
                  <a:schemeClr val="lt1"/>
                </a:buClr>
                <a:buSzPct val="25000"/>
              </a:pPr>
              <a:r>
                <a:rPr lang="en" sz="4267">
                  <a:solidFill>
                    <a:schemeClr val="lt1"/>
                  </a:solidFill>
                  <a:latin typeface="Arial"/>
                  <a:ea typeface="Arial"/>
                  <a:cs typeface="Arial"/>
                  <a:sym typeface="Arial"/>
                </a:rPr>
                <a:t>Efficiency</a:t>
              </a:r>
            </a:p>
            <a:p>
              <a:pPr marL="304792" lvl="1" indent="-304792">
                <a:lnSpc>
                  <a:spcPct val="90000"/>
                </a:lnSpc>
                <a:spcBef>
                  <a:spcPts val="1493"/>
                </a:spcBef>
                <a:buClr>
                  <a:schemeClr val="lt1"/>
                </a:buClr>
                <a:buSzPct val="100000"/>
                <a:buFont typeface="Arial"/>
                <a:buChar char="•"/>
              </a:pPr>
              <a:r>
                <a:rPr lang="en" sz="2667">
                  <a:solidFill>
                    <a:schemeClr val="lt1"/>
                  </a:solidFill>
                  <a:latin typeface="Arial"/>
                  <a:ea typeface="Arial"/>
                  <a:cs typeface="Arial"/>
                  <a:sym typeface="Arial"/>
                </a:rPr>
                <a:t>Less OS overhead</a:t>
              </a:r>
            </a:p>
            <a:p>
              <a:pPr marL="304792" lvl="1" indent="-304792">
                <a:lnSpc>
                  <a:spcPct val="90000"/>
                </a:lnSpc>
                <a:spcBef>
                  <a:spcPts val="400"/>
                </a:spcBef>
                <a:buClr>
                  <a:schemeClr val="lt1"/>
                </a:buClr>
                <a:buSzPct val="100000"/>
                <a:buFont typeface="Arial"/>
                <a:buChar char="•"/>
              </a:pPr>
              <a:r>
                <a:rPr lang="en" sz="2667">
                  <a:solidFill>
                    <a:schemeClr val="lt1"/>
                  </a:solidFill>
                  <a:latin typeface="Arial"/>
                  <a:ea typeface="Arial"/>
                  <a:cs typeface="Arial"/>
                  <a:sym typeface="Arial"/>
                </a:rPr>
                <a:t>Improved VM density</a:t>
              </a:r>
            </a:p>
          </p:txBody>
        </p:sp>
      </p:grpSp>
    </p:spTree>
    <p:extLst>
      <p:ext uri="{BB962C8B-B14F-4D97-AF65-F5344CB8AC3E}">
        <p14:creationId xmlns:p14="http://schemas.microsoft.com/office/powerpoint/2010/main" val="1958373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Shape 880"/>
          <p:cNvSpPr txBox="1">
            <a:spLocks noGrp="1"/>
          </p:cNvSpPr>
          <p:nvPr>
            <p:ph type="title"/>
          </p:nvPr>
        </p:nvSpPr>
        <p:spPr>
          <a:xfrm>
            <a:off x="304800" y="365123"/>
            <a:ext cx="11582400" cy="640000"/>
          </a:xfrm>
          <a:prstGeom prst="rect">
            <a:avLst/>
          </a:prstGeom>
          <a:noFill/>
          <a:ln>
            <a:noFill/>
          </a:ln>
        </p:spPr>
        <p:txBody>
          <a:bodyPr vert="horz" lIns="121900" tIns="60933" rIns="121900" bIns="60933" rtlCol="0" anchor="t" anchorCtr="0">
            <a:noAutofit/>
          </a:bodyPr>
          <a:lstStyle/>
          <a:p>
            <a:pPr>
              <a:spcBef>
                <a:spcPts val="0"/>
              </a:spcBef>
              <a:buClr>
                <a:schemeClr val="accent1"/>
              </a:buClr>
              <a:buSzPct val="25000"/>
            </a:pPr>
            <a:r>
              <a:rPr lang="en" sz="3840">
                <a:solidFill>
                  <a:schemeClr val="accent1"/>
                </a:solidFill>
                <a:latin typeface="Arial"/>
                <a:ea typeface="Arial"/>
                <a:cs typeface="Arial"/>
                <a:sym typeface="Arial"/>
              </a:rPr>
              <a:t>Containers and VMs together</a:t>
            </a:r>
          </a:p>
        </p:txBody>
      </p:sp>
      <p:pic>
        <p:nvPicPr>
          <p:cNvPr id="881" name="Shape 881"/>
          <p:cNvPicPr preferRelativeResize="0"/>
          <p:nvPr/>
        </p:nvPicPr>
        <p:blipFill rotWithShape="1">
          <a:blip r:embed="rId3">
            <a:alphaModFix/>
          </a:blip>
          <a:srcRect/>
          <a:stretch/>
        </p:blipFill>
        <p:spPr>
          <a:xfrm>
            <a:off x="2024511" y="1390011"/>
            <a:ext cx="8142799" cy="3924800"/>
          </a:xfrm>
          <a:prstGeom prst="rect">
            <a:avLst/>
          </a:prstGeom>
          <a:noFill/>
          <a:ln>
            <a:noFill/>
          </a:ln>
        </p:spPr>
      </p:pic>
      <p:sp>
        <p:nvSpPr>
          <p:cNvPr id="882" name="Shape 882"/>
          <p:cNvSpPr txBox="1"/>
          <p:nvPr/>
        </p:nvSpPr>
        <p:spPr>
          <a:xfrm>
            <a:off x="1386039" y="5608319"/>
            <a:ext cx="9638000" cy="861600"/>
          </a:xfrm>
          <a:prstGeom prst="rect">
            <a:avLst/>
          </a:prstGeom>
          <a:noFill/>
          <a:ln>
            <a:noFill/>
          </a:ln>
        </p:spPr>
        <p:txBody>
          <a:bodyPr lIns="121900" tIns="60933" rIns="121900" bIns="60933" anchor="t" anchorCtr="0">
            <a:noAutofit/>
          </a:bodyPr>
          <a:lstStyle/>
          <a:p>
            <a:pPr algn="ctr">
              <a:buClr>
                <a:schemeClr val="dk1"/>
              </a:buClr>
              <a:buSzPct val="25000"/>
            </a:pPr>
            <a:r>
              <a:rPr lang="en" sz="2400">
                <a:solidFill>
                  <a:schemeClr val="dk1"/>
                </a:solidFill>
                <a:latin typeface="Arial"/>
                <a:ea typeface="Arial"/>
                <a:cs typeface="Arial"/>
                <a:sym typeface="Arial"/>
              </a:rPr>
              <a:t>Containers and VMs together provide a tremendous amount of flexibility for IT to optimally deploy and manage apps.</a:t>
            </a:r>
          </a:p>
        </p:txBody>
      </p:sp>
      <p:sp>
        <p:nvSpPr>
          <p:cNvPr id="883" name="Shape 883"/>
          <p:cNvSpPr txBox="1"/>
          <p:nvPr/>
        </p:nvSpPr>
        <p:spPr>
          <a:xfrm>
            <a:off x="3101755" y="1789888"/>
            <a:ext cx="1271199" cy="410400"/>
          </a:xfrm>
          <a:prstGeom prst="rect">
            <a:avLst/>
          </a:prstGeom>
          <a:noFill/>
          <a:ln>
            <a:noFill/>
          </a:ln>
        </p:spPr>
        <p:txBody>
          <a:bodyPr lIns="121900" tIns="60933" rIns="121900" bIns="60933" anchor="t" anchorCtr="0">
            <a:noAutofit/>
          </a:bodyPr>
          <a:lstStyle/>
          <a:p>
            <a:pPr algn="ctr">
              <a:buClr>
                <a:srgbClr val="000000"/>
              </a:buClr>
              <a:buSzPct val="25000"/>
            </a:pPr>
            <a:r>
              <a:rPr lang="en" sz="1867">
                <a:solidFill>
                  <a:srgbClr val="000000"/>
                </a:solidFill>
                <a:latin typeface="Arial"/>
                <a:ea typeface="Arial"/>
                <a:cs typeface="Arial"/>
                <a:sym typeface="Arial"/>
              </a:rPr>
              <a:t>DEV</a:t>
            </a:r>
          </a:p>
        </p:txBody>
      </p:sp>
      <p:sp>
        <p:nvSpPr>
          <p:cNvPr id="884" name="Shape 884"/>
          <p:cNvSpPr txBox="1"/>
          <p:nvPr/>
        </p:nvSpPr>
        <p:spPr>
          <a:xfrm>
            <a:off x="7247900" y="944221"/>
            <a:ext cx="1271200" cy="410400"/>
          </a:xfrm>
          <a:prstGeom prst="rect">
            <a:avLst/>
          </a:prstGeom>
          <a:noFill/>
          <a:ln>
            <a:noFill/>
          </a:ln>
        </p:spPr>
        <p:txBody>
          <a:bodyPr lIns="121900" tIns="60933" rIns="121900" bIns="60933" anchor="t" anchorCtr="0">
            <a:noAutofit/>
          </a:bodyPr>
          <a:lstStyle/>
          <a:p>
            <a:pPr algn="ctr">
              <a:buClr>
                <a:srgbClr val="000000"/>
              </a:buClr>
              <a:buSzPct val="25000"/>
            </a:pPr>
            <a:r>
              <a:rPr lang="en" sz="1867">
                <a:solidFill>
                  <a:srgbClr val="000000"/>
                </a:solidFill>
                <a:latin typeface="Arial"/>
                <a:ea typeface="Arial"/>
                <a:cs typeface="Arial"/>
                <a:sym typeface="Arial"/>
              </a:rPr>
              <a:t>PROD</a:t>
            </a:r>
          </a:p>
        </p:txBody>
      </p:sp>
    </p:spTree>
    <p:extLst>
      <p:ext uri="{BB962C8B-B14F-4D97-AF65-F5344CB8AC3E}">
        <p14:creationId xmlns:p14="http://schemas.microsoft.com/office/powerpoint/2010/main" val="1041401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Docker</a:t>
            </a:r>
            <a:endParaRPr lang="en-US" dirty="0"/>
          </a:p>
        </p:txBody>
      </p:sp>
      <p:sp>
        <p:nvSpPr>
          <p:cNvPr id="3" name="Content Placeholder 2"/>
          <p:cNvSpPr>
            <a:spLocks noGrp="1"/>
          </p:cNvSpPr>
          <p:nvPr>
            <p:ph idx="1"/>
          </p:nvPr>
        </p:nvSpPr>
        <p:spPr/>
        <p:txBody>
          <a:bodyPr/>
          <a:lstStyle/>
          <a:p>
            <a:r>
              <a:rPr lang="en-US" b="1" dirty="0"/>
              <a:t>Docker</a:t>
            </a:r>
            <a:r>
              <a:rPr lang="en-US" dirty="0"/>
              <a:t> </a:t>
            </a:r>
            <a:r>
              <a:rPr lang="en-US" dirty="0" smtClean="0"/>
              <a:t>is </a:t>
            </a:r>
            <a:r>
              <a:rPr lang="en-US" dirty="0"/>
              <a:t>a tool designed to make it easier to </a:t>
            </a:r>
            <a:r>
              <a:rPr lang="en-US" dirty="0" smtClean="0"/>
              <a:t/>
            </a:r>
            <a:br>
              <a:rPr lang="en-US" dirty="0" smtClean="0"/>
            </a:br>
            <a:r>
              <a:rPr lang="en-US" b="1" dirty="0"/>
              <a:t>create,</a:t>
            </a:r>
            <a:r>
              <a:rPr lang="en-US" dirty="0"/>
              <a:t> </a:t>
            </a:r>
            <a:r>
              <a:rPr lang="en-US" b="1" dirty="0"/>
              <a:t>deploy,</a:t>
            </a:r>
            <a:r>
              <a:rPr lang="en-US" dirty="0"/>
              <a:t> </a:t>
            </a:r>
            <a:r>
              <a:rPr lang="en-US" dirty="0" smtClean="0"/>
              <a:t>and </a:t>
            </a:r>
            <a:r>
              <a:rPr lang="en-US" b="1" dirty="0" smtClean="0"/>
              <a:t>run applications </a:t>
            </a:r>
            <a:r>
              <a:rPr lang="en-US" dirty="0" smtClean="0"/>
              <a:t>by </a:t>
            </a:r>
            <a:r>
              <a:rPr lang="en-US" dirty="0"/>
              <a:t>using containers</a:t>
            </a:r>
          </a:p>
        </p:txBody>
      </p:sp>
    </p:spTree>
    <p:extLst>
      <p:ext uri="{BB962C8B-B14F-4D97-AF65-F5344CB8AC3E}">
        <p14:creationId xmlns:p14="http://schemas.microsoft.com/office/powerpoint/2010/main" val="700503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Docker architecture</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889" y="1690688"/>
            <a:ext cx="9664221" cy="4924856"/>
          </a:xfrm>
          <a:prstGeom prst="rect">
            <a:avLst/>
          </a:prstGeom>
        </p:spPr>
      </p:pic>
    </p:spTree>
    <p:extLst>
      <p:ext uri="{BB962C8B-B14F-4D97-AF65-F5344CB8AC3E}">
        <p14:creationId xmlns:p14="http://schemas.microsoft.com/office/powerpoint/2010/main" val="725743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Docker Images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47960"/>
            <a:ext cx="5170213" cy="3592341"/>
          </a:xfrm>
        </p:spPr>
      </p:pic>
      <p:pic>
        <p:nvPicPr>
          <p:cNvPr id="5" name="Picture 4"/>
          <p:cNvPicPr>
            <a:picLocks noChangeAspect="1"/>
          </p:cNvPicPr>
          <p:nvPr/>
        </p:nvPicPr>
        <p:blipFill>
          <a:blip r:embed="rId3"/>
          <a:stretch>
            <a:fillRect/>
          </a:stretch>
        </p:blipFill>
        <p:spPr>
          <a:xfrm>
            <a:off x="6367494" y="1833563"/>
            <a:ext cx="5368894" cy="3316287"/>
          </a:xfrm>
          <a:prstGeom prst="rect">
            <a:avLst/>
          </a:prstGeom>
        </p:spPr>
      </p:pic>
    </p:spTree>
    <p:extLst>
      <p:ext uri="{BB962C8B-B14F-4D97-AF65-F5344CB8AC3E}">
        <p14:creationId xmlns:p14="http://schemas.microsoft.com/office/powerpoint/2010/main" val="460023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9963"/>
          </a:xfrm>
        </p:spPr>
        <p:txBody>
          <a:bodyPr>
            <a:normAutofit/>
          </a:bodyPr>
          <a:lstStyle/>
          <a:p>
            <a:r>
              <a:rPr lang="en-US" b="1" dirty="0" smtClean="0"/>
              <a:t>Agenda</a:t>
            </a:r>
            <a:endParaRPr lang="en-US" dirty="0"/>
          </a:p>
        </p:txBody>
      </p:sp>
      <p:sp>
        <p:nvSpPr>
          <p:cNvPr id="3" name="Content Placeholder 2"/>
          <p:cNvSpPr>
            <a:spLocks noGrp="1"/>
          </p:cNvSpPr>
          <p:nvPr>
            <p:ph idx="1"/>
          </p:nvPr>
        </p:nvSpPr>
        <p:spPr>
          <a:xfrm>
            <a:off x="838200" y="1423288"/>
            <a:ext cx="10515600" cy="4733671"/>
          </a:xfrm>
        </p:spPr>
        <p:txBody>
          <a:bodyPr>
            <a:normAutofit lnSpcReduction="10000"/>
          </a:bodyPr>
          <a:lstStyle/>
          <a:p>
            <a:r>
              <a:rPr lang="en-US" dirty="0" smtClean="0"/>
              <a:t>Why we need Docker ?</a:t>
            </a:r>
          </a:p>
          <a:p>
            <a:r>
              <a:rPr lang="en-US" dirty="0" smtClean="0"/>
              <a:t>Evolution of Deployments.</a:t>
            </a:r>
          </a:p>
          <a:p>
            <a:r>
              <a:rPr lang="en-US" dirty="0" smtClean="0"/>
              <a:t>What is Container ? </a:t>
            </a:r>
          </a:p>
          <a:p>
            <a:r>
              <a:rPr lang="en-US" dirty="0" smtClean="0"/>
              <a:t>Container vs Virtual Machine</a:t>
            </a:r>
          </a:p>
          <a:p>
            <a:r>
              <a:rPr lang="en-US" dirty="0" smtClean="0"/>
              <a:t>What is Docker</a:t>
            </a:r>
          </a:p>
          <a:p>
            <a:r>
              <a:rPr lang="en-US" dirty="0" smtClean="0"/>
              <a:t>Docker CLI</a:t>
            </a:r>
          </a:p>
          <a:p>
            <a:r>
              <a:rPr lang="en-US" dirty="0" smtClean="0"/>
              <a:t>Docker Architecture</a:t>
            </a:r>
          </a:p>
          <a:p>
            <a:r>
              <a:rPr lang="en-US" dirty="0" smtClean="0"/>
              <a:t>Docker Installation</a:t>
            </a:r>
          </a:p>
          <a:p>
            <a:r>
              <a:rPr lang="en-US" dirty="0" smtClean="0"/>
              <a:t>Docker Platform Workﬂow</a:t>
            </a:r>
          </a:p>
          <a:p>
            <a:r>
              <a:rPr lang="en-US" dirty="0" smtClean="0"/>
              <a:t>Docker Build AND Run Commands</a:t>
            </a:r>
            <a:endParaRPr lang="en-US" dirty="0"/>
          </a:p>
        </p:txBody>
      </p:sp>
    </p:spTree>
    <p:extLst>
      <p:ext uri="{BB962C8B-B14F-4D97-AF65-F5344CB8AC3E}">
        <p14:creationId xmlns:p14="http://schemas.microsoft.com/office/powerpoint/2010/main" val="7057854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Workflow</a:t>
            </a:r>
            <a:endParaRPr lang="en-US" dirty="0"/>
          </a:p>
        </p:txBody>
      </p:sp>
      <p:sp>
        <p:nvSpPr>
          <p:cNvPr id="3" name="Content Placeholder 2"/>
          <p:cNvSpPr>
            <a:spLocks noGrp="1"/>
          </p:cNvSpPr>
          <p:nvPr>
            <p:ph idx="1"/>
          </p:nvPr>
        </p:nvSpPr>
        <p:spPr/>
        <p:txBody>
          <a:bodyPr/>
          <a:lstStyle/>
          <a:p>
            <a:r>
              <a:rPr lang="en-US" dirty="0" err="1" smtClean="0"/>
              <a:t>docker</a:t>
            </a:r>
            <a:r>
              <a:rPr lang="en-US" dirty="0" smtClean="0"/>
              <a:t> run -</a:t>
            </a:r>
            <a:r>
              <a:rPr lang="en-US" dirty="0" err="1" smtClean="0"/>
              <a:t>i</a:t>
            </a:r>
            <a:r>
              <a:rPr lang="en-US" dirty="0" smtClean="0"/>
              <a:t> -t -d ubuntu:15.04 /bin/bash</a:t>
            </a:r>
          </a:p>
          <a:p>
            <a:r>
              <a:rPr lang="en-US" dirty="0" smtClean="0"/>
              <a:t>Pulls the ubuntu:15.04 image from the registry</a:t>
            </a:r>
          </a:p>
          <a:p>
            <a:r>
              <a:rPr lang="en-US" dirty="0" smtClean="0"/>
              <a:t>Creates a new container</a:t>
            </a:r>
          </a:p>
          <a:p>
            <a:r>
              <a:rPr lang="en-US" dirty="0" smtClean="0"/>
              <a:t>Allocates a filesystem and mounts a read-write layer</a:t>
            </a:r>
          </a:p>
          <a:p>
            <a:r>
              <a:rPr lang="en-US" dirty="0" smtClean="0"/>
              <a:t>Allocates a network/bridge </a:t>
            </a:r>
            <a:r>
              <a:rPr lang="en-US" dirty="0" err="1" smtClean="0"/>
              <a:t>interfaceSets</a:t>
            </a:r>
            <a:r>
              <a:rPr lang="en-US" dirty="0" smtClean="0"/>
              <a:t> up an IP address</a:t>
            </a:r>
          </a:p>
          <a:p>
            <a:r>
              <a:rPr lang="en-US" dirty="0" smtClean="0"/>
              <a:t>Executes a process that you specify (/bin/bash)</a:t>
            </a:r>
          </a:p>
          <a:p>
            <a:r>
              <a:rPr lang="en-US" dirty="0" smtClean="0"/>
              <a:t>Captures and provides application output</a:t>
            </a:r>
            <a:endParaRPr lang="en-US" dirty="0"/>
          </a:p>
        </p:txBody>
      </p:sp>
    </p:spTree>
    <p:extLst>
      <p:ext uri="{BB962C8B-B14F-4D97-AF65-F5344CB8AC3E}">
        <p14:creationId xmlns:p14="http://schemas.microsoft.com/office/powerpoint/2010/main" val="20462673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Docker File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690" y="1533526"/>
            <a:ext cx="9054110" cy="2571491"/>
          </a:xfrm>
        </p:spPr>
      </p:pic>
      <p:sp>
        <p:nvSpPr>
          <p:cNvPr id="5" name="Rectangle 4"/>
          <p:cNvSpPr/>
          <p:nvPr/>
        </p:nvSpPr>
        <p:spPr>
          <a:xfrm>
            <a:off x="838200" y="4901684"/>
            <a:ext cx="5891421" cy="369332"/>
          </a:xfrm>
          <a:prstGeom prst="rect">
            <a:avLst/>
          </a:prstGeom>
        </p:spPr>
        <p:txBody>
          <a:bodyPr wrap="none">
            <a:spAutoFit/>
          </a:bodyPr>
          <a:lstStyle/>
          <a:p>
            <a:r>
              <a:rPr lang="en-US" dirty="0" smtClean="0"/>
              <a:t>1. </a:t>
            </a:r>
            <a:r>
              <a:rPr lang="en-US" dirty="0" err="1" smtClean="0"/>
              <a:t>docker</a:t>
            </a:r>
            <a:r>
              <a:rPr lang="en-US" dirty="0" smtClean="0"/>
              <a:t> </a:t>
            </a:r>
            <a:r>
              <a:rPr lang="en-US" dirty="0"/>
              <a:t>run --name </a:t>
            </a:r>
            <a:r>
              <a:rPr lang="en-US" dirty="0" err="1"/>
              <a:t>test_nginx</a:t>
            </a:r>
            <a:r>
              <a:rPr lang="en-US" dirty="0"/>
              <a:t> -p 8080:80  -d </a:t>
            </a:r>
            <a:r>
              <a:rPr lang="en-US" dirty="0" err="1"/>
              <a:t>aneeshep</a:t>
            </a:r>
            <a:r>
              <a:rPr lang="en-US" dirty="0"/>
              <a:t>/test</a:t>
            </a:r>
          </a:p>
        </p:txBody>
      </p:sp>
      <p:sp>
        <p:nvSpPr>
          <p:cNvPr id="6" name="Rectangle 5"/>
          <p:cNvSpPr/>
          <p:nvPr/>
        </p:nvSpPr>
        <p:spPr>
          <a:xfrm>
            <a:off x="3539067" y="5400674"/>
            <a:ext cx="6096000" cy="369332"/>
          </a:xfrm>
          <a:prstGeom prst="rect">
            <a:avLst/>
          </a:prstGeom>
        </p:spPr>
        <p:txBody>
          <a:bodyPr>
            <a:spAutoFit/>
          </a:bodyPr>
          <a:lstStyle/>
          <a:p>
            <a:r>
              <a:rPr lang="en-US" dirty="0" smtClean="0"/>
              <a:t>2. </a:t>
            </a:r>
            <a:r>
              <a:rPr lang="en-US" dirty="0" err="1" smtClean="0"/>
              <a:t>docker</a:t>
            </a:r>
            <a:r>
              <a:rPr lang="en-US" dirty="0" smtClean="0"/>
              <a:t> </a:t>
            </a:r>
            <a:r>
              <a:rPr lang="en-US" dirty="0"/>
              <a:t>run --name </a:t>
            </a:r>
            <a:r>
              <a:rPr lang="en-US" dirty="0" err="1"/>
              <a:t>test_nginx</a:t>
            </a:r>
            <a:r>
              <a:rPr lang="en-US" dirty="0"/>
              <a:t> -p 8080:80 </a:t>
            </a:r>
            <a:r>
              <a:rPr lang="en-US" dirty="0" smtClean="0"/>
              <a:t>-</a:t>
            </a:r>
            <a:r>
              <a:rPr lang="en-US" dirty="0"/>
              <a:t>d </a:t>
            </a:r>
            <a:r>
              <a:rPr lang="en-US" dirty="0" err="1"/>
              <a:t>aneeshep</a:t>
            </a:r>
            <a:r>
              <a:rPr lang="en-US" dirty="0"/>
              <a:t>/test</a:t>
            </a:r>
          </a:p>
        </p:txBody>
      </p:sp>
      <p:sp>
        <p:nvSpPr>
          <p:cNvPr id="7" name="Rectangle 6"/>
          <p:cNvSpPr/>
          <p:nvPr/>
        </p:nvSpPr>
        <p:spPr>
          <a:xfrm>
            <a:off x="1270000" y="6004440"/>
            <a:ext cx="10083800" cy="369332"/>
          </a:xfrm>
          <a:prstGeom prst="rect">
            <a:avLst/>
          </a:prstGeom>
        </p:spPr>
        <p:txBody>
          <a:bodyPr wrap="square">
            <a:spAutoFit/>
          </a:bodyPr>
          <a:lstStyle/>
          <a:p>
            <a:r>
              <a:rPr lang="en-US" smtClean="0"/>
              <a:t>3. </a:t>
            </a:r>
            <a:r>
              <a:rPr lang="en-US" dirty="0" err="1" smtClean="0"/>
              <a:t>docker</a:t>
            </a:r>
            <a:r>
              <a:rPr lang="en-US" dirty="0" smtClean="0"/>
              <a:t> </a:t>
            </a:r>
            <a:r>
              <a:rPr lang="en-US" dirty="0"/>
              <a:t>run --name </a:t>
            </a:r>
            <a:r>
              <a:rPr lang="en-US" dirty="0" err="1"/>
              <a:t>test_nginx</a:t>
            </a:r>
            <a:r>
              <a:rPr lang="en-US" dirty="0"/>
              <a:t> -p 8080:80 -v /</a:t>
            </a:r>
            <a:r>
              <a:rPr lang="en-US" dirty="0" err="1"/>
              <a:t>tmp</a:t>
            </a:r>
            <a:r>
              <a:rPr lang="en-US" dirty="0"/>
              <a:t>/</a:t>
            </a:r>
            <a:r>
              <a:rPr lang="en-US" dirty="0" err="1"/>
              <a:t>nginx</a:t>
            </a:r>
            <a:r>
              <a:rPr lang="en-US" dirty="0"/>
              <a:t>:/</a:t>
            </a:r>
            <a:r>
              <a:rPr lang="en-US" dirty="0" err="1"/>
              <a:t>usr</a:t>
            </a:r>
            <a:r>
              <a:rPr lang="en-US" dirty="0"/>
              <a:t>/share/</a:t>
            </a:r>
            <a:r>
              <a:rPr lang="en-US" dirty="0" err="1"/>
              <a:t>nginx</a:t>
            </a:r>
            <a:r>
              <a:rPr lang="en-US" dirty="0"/>
              <a:t>/html -d </a:t>
            </a:r>
            <a:r>
              <a:rPr lang="en-US" dirty="0" err="1"/>
              <a:t>aneeshep</a:t>
            </a:r>
            <a:r>
              <a:rPr lang="en-US" dirty="0"/>
              <a:t>/test</a:t>
            </a:r>
          </a:p>
        </p:txBody>
      </p:sp>
    </p:spTree>
    <p:extLst>
      <p:ext uri="{BB962C8B-B14F-4D97-AF65-F5344CB8AC3E}">
        <p14:creationId xmlns:p14="http://schemas.microsoft.com/office/powerpoint/2010/main" val="3588771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CLI</a:t>
            </a:r>
            <a:endParaRPr lang="en-US" dirty="0"/>
          </a:p>
        </p:txBody>
      </p:sp>
      <p:sp>
        <p:nvSpPr>
          <p:cNvPr id="3" name="Content Placeholder 2"/>
          <p:cNvSpPr>
            <a:spLocks noGrp="1"/>
          </p:cNvSpPr>
          <p:nvPr>
            <p:ph idx="1"/>
          </p:nvPr>
        </p:nvSpPr>
        <p:spPr/>
        <p:txBody>
          <a:bodyPr>
            <a:normAutofit lnSpcReduction="10000"/>
          </a:bodyPr>
          <a:lstStyle/>
          <a:p>
            <a:pPr fontAlgn="base"/>
            <a:r>
              <a:rPr lang="en-US" dirty="0" err="1" smtClean="0"/>
              <a:t>docker</a:t>
            </a:r>
            <a:r>
              <a:rPr lang="en-US" dirty="0" smtClean="0"/>
              <a:t> images    # List all images on a Docker host</a:t>
            </a:r>
          </a:p>
          <a:p>
            <a:pPr fontAlgn="base"/>
            <a:r>
              <a:rPr lang="en-US" dirty="0" err="1" smtClean="0"/>
              <a:t>docker</a:t>
            </a:r>
            <a:r>
              <a:rPr lang="en-US" dirty="0" smtClean="0"/>
              <a:t> </a:t>
            </a:r>
            <a:r>
              <a:rPr lang="en-US" dirty="0"/>
              <a:t>build       </a:t>
            </a:r>
            <a:r>
              <a:rPr lang="en-US" dirty="0" smtClean="0"/>
              <a:t># </a:t>
            </a:r>
            <a:r>
              <a:rPr lang="en-US" dirty="0"/>
              <a:t>Build an image from a </a:t>
            </a:r>
            <a:r>
              <a:rPr lang="en-US" dirty="0" err="1"/>
              <a:t>Dockerﬁle</a:t>
            </a:r>
            <a:endParaRPr lang="en-US" dirty="0"/>
          </a:p>
          <a:p>
            <a:pPr fontAlgn="base"/>
            <a:r>
              <a:rPr lang="en-US" dirty="0" err="1" smtClean="0"/>
              <a:t>docker</a:t>
            </a:r>
            <a:r>
              <a:rPr lang="en-US" dirty="0" smtClean="0"/>
              <a:t> </a:t>
            </a:r>
            <a:r>
              <a:rPr lang="en-US" dirty="0"/>
              <a:t>run         </a:t>
            </a:r>
            <a:r>
              <a:rPr lang="en-US" dirty="0" smtClean="0"/>
              <a:t># </a:t>
            </a:r>
            <a:r>
              <a:rPr lang="en-US" dirty="0"/>
              <a:t>Run an image</a:t>
            </a:r>
          </a:p>
          <a:p>
            <a:pPr fontAlgn="base"/>
            <a:r>
              <a:rPr lang="en-US" dirty="0" err="1"/>
              <a:t>docker</a:t>
            </a:r>
            <a:r>
              <a:rPr lang="en-US" dirty="0"/>
              <a:t> </a:t>
            </a:r>
            <a:r>
              <a:rPr lang="en-US" dirty="0" err="1"/>
              <a:t>ps</a:t>
            </a:r>
            <a:r>
              <a:rPr lang="en-US" dirty="0"/>
              <a:t>           # List all containers</a:t>
            </a:r>
          </a:p>
          <a:p>
            <a:pPr fontAlgn="base"/>
            <a:r>
              <a:rPr lang="en-US" dirty="0" err="1"/>
              <a:t>docker</a:t>
            </a:r>
            <a:r>
              <a:rPr lang="en-US" dirty="0"/>
              <a:t> stop       # Stop a containers</a:t>
            </a:r>
          </a:p>
          <a:p>
            <a:pPr fontAlgn="base"/>
            <a:r>
              <a:rPr lang="en-US" dirty="0" err="1"/>
              <a:t>docker</a:t>
            </a:r>
            <a:r>
              <a:rPr lang="en-US" dirty="0"/>
              <a:t> </a:t>
            </a:r>
            <a:r>
              <a:rPr lang="en-US" dirty="0" err="1"/>
              <a:t>rm</a:t>
            </a:r>
            <a:r>
              <a:rPr lang="en-US" dirty="0"/>
              <a:t>         # Remove an containers</a:t>
            </a:r>
          </a:p>
          <a:p>
            <a:pPr fontAlgn="base"/>
            <a:r>
              <a:rPr lang="en-US" dirty="0" err="1"/>
              <a:t>docker</a:t>
            </a:r>
            <a:r>
              <a:rPr lang="en-US" dirty="0"/>
              <a:t> </a:t>
            </a:r>
            <a:r>
              <a:rPr lang="en-US" dirty="0" err="1"/>
              <a:t>rmi</a:t>
            </a:r>
            <a:r>
              <a:rPr lang="en-US" dirty="0"/>
              <a:t>        # Remove an image</a:t>
            </a:r>
          </a:p>
          <a:p>
            <a:pPr fontAlgn="base"/>
            <a:r>
              <a:rPr lang="en-US" dirty="0"/>
              <a:t/>
            </a:r>
            <a:br>
              <a:rPr lang="en-US" dirty="0"/>
            </a:br>
            <a:endParaRPr lang="en-US" dirty="0"/>
          </a:p>
          <a:p>
            <a:endParaRPr lang="en-US" dirty="0"/>
          </a:p>
        </p:txBody>
      </p:sp>
    </p:spTree>
    <p:extLst>
      <p:ext uri="{BB962C8B-B14F-4D97-AF65-F5344CB8AC3E}">
        <p14:creationId xmlns:p14="http://schemas.microsoft.com/office/powerpoint/2010/main" val="15923802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lnSpc>
                <a:spcPct val="300000"/>
              </a:lnSpc>
              <a:buNone/>
            </a:pPr>
            <a:r>
              <a:rPr lang="en-US" sz="6000" dirty="0" smtClean="0"/>
              <a:t>Thank You</a:t>
            </a:r>
            <a:endParaRPr lang="en-US" sz="6000" dirty="0"/>
          </a:p>
        </p:txBody>
      </p:sp>
    </p:spTree>
    <p:extLst>
      <p:ext uri="{BB962C8B-B14F-4D97-AF65-F5344CB8AC3E}">
        <p14:creationId xmlns:p14="http://schemas.microsoft.com/office/powerpoint/2010/main" val="1194308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056" y="285751"/>
            <a:ext cx="9144000" cy="657225"/>
          </a:xfrm>
        </p:spPr>
        <p:txBody>
          <a:bodyPr>
            <a:normAutofit fontScale="90000"/>
          </a:bodyPr>
          <a:lstStyle/>
          <a:p>
            <a:pPr lvl="0"/>
            <a:r>
              <a:rPr lang="en-US" sz="4400" b="1" dirty="0" smtClean="0"/>
              <a:t>One application on one physical server </a:t>
            </a:r>
            <a:endParaRPr lang="en-US" sz="4400" b="1" dirty="0"/>
          </a:p>
        </p:txBody>
      </p:sp>
      <p:pic>
        <p:nvPicPr>
          <p:cNvPr id="4" name="Shape 817"/>
          <p:cNvPicPr preferRelativeResize="0"/>
          <p:nvPr/>
        </p:nvPicPr>
        <p:blipFill rotWithShape="1">
          <a:blip r:embed="rId2">
            <a:alphaModFix/>
          </a:blip>
          <a:srcRect l="17321" t="12007"/>
          <a:stretch/>
        </p:blipFill>
        <p:spPr>
          <a:xfrm>
            <a:off x="2408473" y="1545402"/>
            <a:ext cx="6929583" cy="3181229"/>
          </a:xfrm>
          <a:prstGeom prst="rect">
            <a:avLst/>
          </a:prstGeom>
          <a:noFill/>
          <a:ln>
            <a:noFill/>
          </a:ln>
        </p:spPr>
      </p:pic>
    </p:spTree>
    <p:extLst>
      <p:ext uri="{BB962C8B-B14F-4D97-AF65-F5344CB8AC3E}">
        <p14:creationId xmlns:p14="http://schemas.microsoft.com/office/powerpoint/2010/main" val="2020065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Historical limitations of application deployment</a:t>
            </a:r>
            <a:endParaRPr lang="en-US" b="1" dirty="0"/>
          </a:p>
        </p:txBody>
      </p:sp>
      <p:sp>
        <p:nvSpPr>
          <p:cNvPr id="3" name="Content Placeholder 2"/>
          <p:cNvSpPr>
            <a:spLocks noGrp="1"/>
          </p:cNvSpPr>
          <p:nvPr>
            <p:ph idx="1"/>
          </p:nvPr>
        </p:nvSpPr>
        <p:spPr>
          <a:xfrm>
            <a:off x="838200" y="1825625"/>
            <a:ext cx="3890963" cy="4351338"/>
          </a:xfrm>
        </p:spPr>
        <p:txBody>
          <a:bodyPr/>
          <a:lstStyle/>
          <a:p>
            <a:r>
              <a:rPr lang="en-US" dirty="0" smtClean="0"/>
              <a:t>Slow deployment times</a:t>
            </a:r>
          </a:p>
          <a:p>
            <a:r>
              <a:rPr lang="en-US" dirty="0" smtClean="0"/>
              <a:t>Huge costs</a:t>
            </a:r>
          </a:p>
          <a:p>
            <a:r>
              <a:rPr lang="en-US" dirty="0" smtClean="0"/>
              <a:t>Wasted resources</a:t>
            </a:r>
          </a:p>
          <a:p>
            <a:r>
              <a:rPr lang="en-US" dirty="0" smtClean="0"/>
              <a:t>Difficult to scale</a:t>
            </a:r>
          </a:p>
          <a:p>
            <a:r>
              <a:rPr lang="en-US" dirty="0" smtClean="0"/>
              <a:t>Difficult to migrate</a:t>
            </a:r>
          </a:p>
          <a:p>
            <a:r>
              <a:rPr lang="en-US" dirty="0" smtClean="0"/>
              <a:t>Vendor lock in</a:t>
            </a:r>
            <a:endParaRPr lang="en-US" dirty="0"/>
          </a:p>
        </p:txBody>
      </p:sp>
      <p:pic>
        <p:nvPicPr>
          <p:cNvPr id="4" name="Shape 826"/>
          <p:cNvPicPr preferRelativeResize="0"/>
          <p:nvPr/>
        </p:nvPicPr>
        <p:blipFill rotWithShape="1">
          <a:blip r:embed="rId2">
            <a:alphaModFix/>
          </a:blip>
          <a:srcRect l="17321" t="12007"/>
          <a:stretch/>
        </p:blipFill>
        <p:spPr>
          <a:xfrm>
            <a:off x="4991181" y="1825625"/>
            <a:ext cx="5944268" cy="3068709"/>
          </a:xfrm>
          <a:prstGeom prst="rect">
            <a:avLst/>
          </a:prstGeom>
          <a:noFill/>
          <a:ln>
            <a:noFill/>
          </a:ln>
        </p:spPr>
      </p:pic>
    </p:spTree>
    <p:extLst>
      <p:ext uri="{BB962C8B-B14F-4D97-AF65-F5344CB8AC3E}">
        <p14:creationId xmlns:p14="http://schemas.microsoft.com/office/powerpoint/2010/main" val="98837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History Lesson</a:t>
            </a:r>
            <a:endParaRPr lang="en-US" b="1" dirty="0"/>
          </a:p>
        </p:txBody>
      </p:sp>
      <p:sp>
        <p:nvSpPr>
          <p:cNvPr id="3" name="Content Placeholder 2"/>
          <p:cNvSpPr>
            <a:spLocks noGrp="1"/>
          </p:cNvSpPr>
          <p:nvPr>
            <p:ph idx="1"/>
          </p:nvPr>
        </p:nvSpPr>
        <p:spPr>
          <a:xfrm>
            <a:off x="838200" y="1825625"/>
            <a:ext cx="4062413" cy="3803650"/>
          </a:xfrm>
        </p:spPr>
        <p:txBody>
          <a:bodyPr/>
          <a:lstStyle/>
          <a:p>
            <a:r>
              <a:rPr lang="en-US" dirty="0" smtClean="0"/>
              <a:t>One physical server can contain multiple applications</a:t>
            </a:r>
          </a:p>
          <a:p>
            <a:endParaRPr lang="en-US" dirty="0" smtClean="0"/>
          </a:p>
          <a:p>
            <a:endParaRPr lang="en-US" dirty="0" smtClean="0"/>
          </a:p>
          <a:p>
            <a:r>
              <a:rPr lang="en-US" dirty="0" smtClean="0"/>
              <a:t>Each application runs in a virtual machine (VM)</a:t>
            </a:r>
            <a:endParaRPr lang="en-US" dirty="0"/>
          </a:p>
        </p:txBody>
      </p:sp>
      <p:pic>
        <p:nvPicPr>
          <p:cNvPr id="4" name="Shape 835"/>
          <p:cNvPicPr preferRelativeResize="0"/>
          <p:nvPr/>
        </p:nvPicPr>
        <p:blipFill rotWithShape="1">
          <a:blip r:embed="rId2">
            <a:alphaModFix/>
          </a:blip>
          <a:srcRect/>
          <a:stretch/>
        </p:blipFill>
        <p:spPr>
          <a:xfrm>
            <a:off x="5769776" y="1690688"/>
            <a:ext cx="4901556" cy="3376247"/>
          </a:xfrm>
          <a:prstGeom prst="rect">
            <a:avLst/>
          </a:prstGeom>
          <a:noFill/>
          <a:ln>
            <a:noFill/>
          </a:ln>
        </p:spPr>
      </p:pic>
    </p:spTree>
    <p:extLst>
      <p:ext uri="{BB962C8B-B14F-4D97-AF65-F5344CB8AC3E}">
        <p14:creationId xmlns:p14="http://schemas.microsoft.com/office/powerpoint/2010/main" val="1970393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Benefits of VMs</a:t>
            </a:r>
            <a:endParaRPr lang="en-US" b="1" dirty="0"/>
          </a:p>
        </p:txBody>
      </p:sp>
      <p:sp>
        <p:nvSpPr>
          <p:cNvPr id="3" name="Content Placeholder 2"/>
          <p:cNvSpPr>
            <a:spLocks noGrp="1"/>
          </p:cNvSpPr>
          <p:nvPr>
            <p:ph idx="1"/>
          </p:nvPr>
        </p:nvSpPr>
        <p:spPr>
          <a:xfrm>
            <a:off x="838200" y="1468436"/>
            <a:ext cx="7805738" cy="4206312"/>
          </a:xfrm>
        </p:spPr>
        <p:txBody>
          <a:bodyPr/>
          <a:lstStyle/>
          <a:p>
            <a:r>
              <a:rPr lang="en-US" dirty="0" smtClean="0"/>
              <a:t>Better resource pooling</a:t>
            </a:r>
          </a:p>
          <a:p>
            <a:r>
              <a:rPr lang="en-US" dirty="0" smtClean="0"/>
              <a:t>One physical machine divided into multiple virtual machines</a:t>
            </a:r>
          </a:p>
          <a:p>
            <a:r>
              <a:rPr lang="en-US" dirty="0" smtClean="0"/>
              <a:t>Easier to scale</a:t>
            </a:r>
          </a:p>
          <a:p>
            <a:r>
              <a:rPr lang="en-US" dirty="0" smtClean="0"/>
              <a:t>VMs in the cloud</a:t>
            </a:r>
          </a:p>
          <a:p>
            <a:r>
              <a:rPr lang="en-US" dirty="0" smtClean="0"/>
              <a:t>Rapid elasticity</a:t>
            </a:r>
          </a:p>
          <a:p>
            <a:r>
              <a:rPr lang="en-US" dirty="0" smtClean="0"/>
              <a:t>Pay as you go model</a:t>
            </a:r>
            <a:endParaRPr lang="en-US" dirty="0"/>
          </a:p>
        </p:txBody>
      </p:sp>
      <p:pic>
        <p:nvPicPr>
          <p:cNvPr id="4" name="Shape 843"/>
          <p:cNvPicPr preferRelativeResize="0"/>
          <p:nvPr/>
        </p:nvPicPr>
        <p:blipFill rotWithShape="1">
          <a:blip r:embed="rId2">
            <a:alphaModFix/>
          </a:blip>
          <a:srcRect/>
          <a:stretch/>
        </p:blipFill>
        <p:spPr>
          <a:xfrm>
            <a:off x="5323867" y="5406757"/>
            <a:ext cx="2259707" cy="826035"/>
          </a:xfrm>
          <a:prstGeom prst="rect">
            <a:avLst/>
          </a:prstGeom>
          <a:noFill/>
          <a:ln>
            <a:noFill/>
          </a:ln>
        </p:spPr>
      </p:pic>
      <p:pic>
        <p:nvPicPr>
          <p:cNvPr id="5" name="Shape 844"/>
          <p:cNvPicPr preferRelativeResize="0"/>
          <p:nvPr/>
        </p:nvPicPr>
        <p:blipFill rotWithShape="1">
          <a:blip r:embed="rId3">
            <a:alphaModFix/>
          </a:blip>
          <a:srcRect/>
          <a:stretch/>
        </p:blipFill>
        <p:spPr>
          <a:xfrm>
            <a:off x="283877" y="5674748"/>
            <a:ext cx="3231503" cy="449825"/>
          </a:xfrm>
          <a:prstGeom prst="rect">
            <a:avLst/>
          </a:prstGeom>
          <a:noFill/>
          <a:ln>
            <a:noFill/>
          </a:ln>
        </p:spPr>
      </p:pic>
      <p:pic>
        <p:nvPicPr>
          <p:cNvPr id="6" name="Shape 845"/>
          <p:cNvPicPr preferRelativeResize="0"/>
          <p:nvPr/>
        </p:nvPicPr>
        <p:blipFill rotWithShape="1">
          <a:blip r:embed="rId4">
            <a:alphaModFix/>
          </a:blip>
          <a:srcRect/>
          <a:stretch/>
        </p:blipFill>
        <p:spPr>
          <a:xfrm>
            <a:off x="8847913" y="5438767"/>
            <a:ext cx="2633673" cy="921785"/>
          </a:xfrm>
          <a:prstGeom prst="rect">
            <a:avLst/>
          </a:prstGeom>
          <a:noFill/>
          <a:ln>
            <a:noFill/>
          </a:ln>
        </p:spPr>
      </p:pic>
    </p:spTree>
    <p:extLst>
      <p:ext uri="{BB962C8B-B14F-4D97-AF65-F5344CB8AC3E}">
        <p14:creationId xmlns:p14="http://schemas.microsoft.com/office/powerpoint/2010/main" val="17154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Limitations of VMs</a:t>
            </a:r>
            <a:endParaRPr lang="en-US" b="1" dirty="0"/>
          </a:p>
        </p:txBody>
      </p:sp>
      <p:sp>
        <p:nvSpPr>
          <p:cNvPr id="3" name="Content Placeholder 2"/>
          <p:cNvSpPr>
            <a:spLocks noGrp="1"/>
          </p:cNvSpPr>
          <p:nvPr>
            <p:ph idx="1"/>
          </p:nvPr>
        </p:nvSpPr>
        <p:spPr>
          <a:xfrm>
            <a:off x="838200" y="1468436"/>
            <a:ext cx="7805738" cy="4206312"/>
          </a:xfrm>
        </p:spPr>
        <p:txBody>
          <a:bodyPr>
            <a:normAutofit lnSpcReduction="10000"/>
          </a:bodyPr>
          <a:lstStyle/>
          <a:p>
            <a:r>
              <a:rPr lang="en-US" dirty="0" smtClean="0"/>
              <a:t>Each VM stills requires</a:t>
            </a:r>
          </a:p>
          <a:p>
            <a:pPr lvl="1"/>
            <a:r>
              <a:rPr lang="en-US" dirty="0" smtClean="0"/>
              <a:t>CPU allocation</a:t>
            </a:r>
          </a:p>
          <a:p>
            <a:pPr lvl="1"/>
            <a:r>
              <a:rPr lang="en-US" dirty="0" smtClean="0"/>
              <a:t>Storage</a:t>
            </a:r>
          </a:p>
          <a:p>
            <a:pPr lvl="1"/>
            <a:r>
              <a:rPr lang="en-US" dirty="0" smtClean="0"/>
              <a:t>RAM</a:t>
            </a:r>
          </a:p>
          <a:p>
            <a:pPr lvl="1"/>
            <a:r>
              <a:rPr lang="en-US" dirty="0" smtClean="0"/>
              <a:t>An entire guest operating system</a:t>
            </a:r>
          </a:p>
          <a:p>
            <a:pPr lvl="1"/>
            <a:endParaRPr lang="en-US" dirty="0" smtClean="0"/>
          </a:p>
          <a:p>
            <a:r>
              <a:rPr lang="en-US" dirty="0" smtClean="0"/>
              <a:t>The more VMs you run, the more resources you need</a:t>
            </a:r>
          </a:p>
          <a:p>
            <a:r>
              <a:rPr lang="en-US" dirty="0" smtClean="0"/>
              <a:t>Guest OS means wasted resources</a:t>
            </a:r>
          </a:p>
          <a:p>
            <a:r>
              <a:rPr lang="en-US" dirty="0" smtClean="0"/>
              <a:t>Application portability not guaranteed</a:t>
            </a:r>
          </a:p>
          <a:p>
            <a:pPr lvl="1"/>
            <a:endParaRPr lang="en-US" dirty="0" smtClean="0"/>
          </a:p>
        </p:txBody>
      </p:sp>
      <p:pic>
        <p:nvPicPr>
          <p:cNvPr id="7" name="Shape 853"/>
          <p:cNvPicPr preferRelativeResize="0"/>
          <p:nvPr/>
        </p:nvPicPr>
        <p:blipFill rotWithShape="1">
          <a:blip r:embed="rId2">
            <a:alphaModFix/>
          </a:blip>
          <a:srcRect/>
          <a:stretch/>
        </p:blipFill>
        <p:spPr>
          <a:xfrm>
            <a:off x="5622825" y="1406767"/>
            <a:ext cx="1412312" cy="1412312"/>
          </a:xfrm>
          <a:prstGeom prst="rect">
            <a:avLst/>
          </a:prstGeom>
          <a:noFill/>
          <a:ln>
            <a:noFill/>
          </a:ln>
        </p:spPr>
      </p:pic>
      <p:pic>
        <p:nvPicPr>
          <p:cNvPr id="8" name="Shape 854"/>
          <p:cNvPicPr preferRelativeResize="0"/>
          <p:nvPr/>
        </p:nvPicPr>
        <p:blipFill rotWithShape="1">
          <a:blip r:embed="rId3">
            <a:alphaModFix/>
          </a:blip>
          <a:srcRect/>
          <a:stretch/>
        </p:blipFill>
        <p:spPr>
          <a:xfrm>
            <a:off x="7629283" y="1578060"/>
            <a:ext cx="1372280" cy="1069728"/>
          </a:xfrm>
          <a:prstGeom prst="rect">
            <a:avLst/>
          </a:prstGeom>
          <a:noFill/>
          <a:ln>
            <a:noFill/>
          </a:ln>
        </p:spPr>
      </p:pic>
      <p:pic>
        <p:nvPicPr>
          <p:cNvPr id="9" name="Shape 855"/>
          <p:cNvPicPr preferRelativeResize="0"/>
          <p:nvPr/>
        </p:nvPicPr>
        <p:blipFill rotWithShape="1">
          <a:blip r:embed="rId4">
            <a:alphaModFix/>
          </a:blip>
          <a:srcRect/>
          <a:stretch/>
        </p:blipFill>
        <p:spPr>
          <a:xfrm>
            <a:off x="9576190" y="1516026"/>
            <a:ext cx="1701799" cy="1193797"/>
          </a:xfrm>
          <a:prstGeom prst="rect">
            <a:avLst/>
          </a:prstGeom>
          <a:noFill/>
          <a:ln>
            <a:noFill/>
          </a:ln>
        </p:spPr>
      </p:pic>
    </p:spTree>
    <p:extLst>
      <p:ext uri="{BB962C8B-B14F-4D97-AF65-F5344CB8AC3E}">
        <p14:creationId xmlns:p14="http://schemas.microsoft.com/office/powerpoint/2010/main" val="2118293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508000" y="568323"/>
            <a:ext cx="11582400" cy="640000"/>
          </a:xfrm>
          <a:prstGeom prst="rect">
            <a:avLst/>
          </a:prstGeom>
          <a:noFill/>
          <a:ln>
            <a:noFill/>
          </a:ln>
        </p:spPr>
        <p:txBody>
          <a:bodyPr vert="horz" lIns="121900" tIns="121900" rIns="121900" bIns="121900" rtlCol="0" anchor="t" anchorCtr="0">
            <a:noAutofit/>
          </a:bodyPr>
          <a:lstStyle/>
          <a:p>
            <a:pPr>
              <a:buClr>
                <a:schemeClr val="accent1"/>
              </a:buClr>
              <a:buSzPct val="25000"/>
            </a:pPr>
            <a:r>
              <a:rPr lang="en">
                <a:solidFill>
                  <a:schemeClr val="accent1"/>
                </a:solidFill>
              </a:rPr>
              <a:t>History of Docker</a:t>
            </a:r>
          </a:p>
        </p:txBody>
      </p:sp>
      <p:sp>
        <p:nvSpPr>
          <p:cNvPr id="770" name="Shape 770"/>
          <p:cNvSpPr/>
          <p:nvPr/>
        </p:nvSpPr>
        <p:spPr>
          <a:xfrm>
            <a:off x="637652" y="3242103"/>
            <a:ext cx="11323200" cy="636800"/>
          </a:xfrm>
          <a:prstGeom prst="rightArrow">
            <a:avLst>
              <a:gd name="adj1" fmla="val 50000"/>
              <a:gd name="adj2" fmla="val 50000"/>
            </a:avLst>
          </a:prstGeom>
          <a:solidFill>
            <a:schemeClr val="accent1"/>
          </a:solidFill>
          <a:ln>
            <a:noFill/>
          </a:ln>
        </p:spPr>
        <p:txBody>
          <a:bodyPr lIns="121900" tIns="60933" rIns="121900" bIns="60933" anchor="ctr" anchorCtr="0">
            <a:noAutofit/>
          </a:bodyPr>
          <a:lstStyle/>
          <a:p>
            <a:pPr algn="ctr">
              <a:buClr>
                <a:srgbClr val="000000"/>
              </a:buClr>
            </a:pPr>
            <a:endParaRPr sz="1867">
              <a:solidFill>
                <a:schemeClr val="lt1"/>
              </a:solidFill>
              <a:latin typeface="Arial"/>
              <a:ea typeface="Arial"/>
              <a:cs typeface="Arial"/>
              <a:sym typeface="Arial"/>
            </a:endParaRPr>
          </a:p>
        </p:txBody>
      </p:sp>
      <p:sp>
        <p:nvSpPr>
          <p:cNvPr id="771" name="Shape 771"/>
          <p:cNvSpPr/>
          <p:nvPr/>
        </p:nvSpPr>
        <p:spPr>
          <a:xfrm>
            <a:off x="1185839" y="3560551"/>
            <a:ext cx="364000" cy="382000"/>
          </a:xfrm>
          <a:prstGeom prst="triangle">
            <a:avLst>
              <a:gd name="adj" fmla="val 50000"/>
            </a:avLst>
          </a:prstGeom>
          <a:solidFill>
            <a:srgbClr val="FFC000"/>
          </a:solidFill>
          <a:ln>
            <a:noFill/>
          </a:ln>
        </p:spPr>
        <p:txBody>
          <a:bodyPr lIns="121900" tIns="60933" rIns="121900" bIns="60933" anchor="ctr" anchorCtr="0">
            <a:noAutofit/>
          </a:bodyPr>
          <a:lstStyle/>
          <a:p>
            <a:pPr algn="ctr">
              <a:buClr>
                <a:srgbClr val="000000"/>
              </a:buClr>
            </a:pPr>
            <a:endParaRPr sz="1867">
              <a:solidFill>
                <a:schemeClr val="lt1"/>
              </a:solidFill>
              <a:latin typeface="Arial"/>
              <a:ea typeface="Arial"/>
              <a:cs typeface="Arial"/>
              <a:sym typeface="Arial"/>
            </a:endParaRPr>
          </a:p>
        </p:txBody>
      </p:sp>
      <p:sp>
        <p:nvSpPr>
          <p:cNvPr id="772" name="Shape 772"/>
          <p:cNvSpPr/>
          <p:nvPr/>
        </p:nvSpPr>
        <p:spPr>
          <a:xfrm rot="10800000" flipH="1">
            <a:off x="2844799" y="3187644"/>
            <a:ext cx="364000" cy="382000"/>
          </a:xfrm>
          <a:prstGeom prst="triangle">
            <a:avLst>
              <a:gd name="adj" fmla="val 50000"/>
            </a:avLst>
          </a:prstGeom>
          <a:solidFill>
            <a:srgbClr val="FFC000"/>
          </a:solidFill>
          <a:ln>
            <a:noFill/>
          </a:ln>
        </p:spPr>
        <p:txBody>
          <a:bodyPr lIns="121900" tIns="60933" rIns="121900" bIns="60933" anchor="ctr" anchorCtr="0">
            <a:noAutofit/>
          </a:bodyPr>
          <a:lstStyle/>
          <a:p>
            <a:pPr algn="ctr">
              <a:buClr>
                <a:srgbClr val="000000"/>
              </a:buClr>
            </a:pPr>
            <a:endParaRPr sz="1867">
              <a:solidFill>
                <a:schemeClr val="lt1"/>
              </a:solidFill>
              <a:latin typeface="Arial"/>
              <a:ea typeface="Arial"/>
              <a:cs typeface="Arial"/>
              <a:sym typeface="Arial"/>
            </a:endParaRPr>
          </a:p>
        </p:txBody>
      </p:sp>
      <p:sp>
        <p:nvSpPr>
          <p:cNvPr id="773" name="Shape 773"/>
          <p:cNvSpPr/>
          <p:nvPr/>
        </p:nvSpPr>
        <p:spPr>
          <a:xfrm>
            <a:off x="6221111" y="3569647"/>
            <a:ext cx="364000" cy="382000"/>
          </a:xfrm>
          <a:prstGeom prst="triangle">
            <a:avLst>
              <a:gd name="adj" fmla="val 50000"/>
            </a:avLst>
          </a:prstGeom>
          <a:solidFill>
            <a:srgbClr val="FFC000"/>
          </a:solidFill>
          <a:ln>
            <a:noFill/>
          </a:ln>
        </p:spPr>
        <p:txBody>
          <a:bodyPr lIns="121900" tIns="60933" rIns="121900" bIns="60933" anchor="ctr" anchorCtr="0">
            <a:noAutofit/>
          </a:bodyPr>
          <a:lstStyle/>
          <a:p>
            <a:pPr algn="ctr">
              <a:buClr>
                <a:srgbClr val="000000"/>
              </a:buClr>
            </a:pPr>
            <a:endParaRPr sz="1867">
              <a:solidFill>
                <a:schemeClr val="lt1"/>
              </a:solidFill>
              <a:latin typeface="Arial"/>
              <a:ea typeface="Arial"/>
              <a:cs typeface="Arial"/>
              <a:sym typeface="Arial"/>
            </a:endParaRPr>
          </a:p>
        </p:txBody>
      </p:sp>
      <p:sp>
        <p:nvSpPr>
          <p:cNvPr id="774" name="Shape 774"/>
          <p:cNvSpPr/>
          <p:nvPr/>
        </p:nvSpPr>
        <p:spPr>
          <a:xfrm>
            <a:off x="9329004" y="3569647"/>
            <a:ext cx="364000" cy="382000"/>
          </a:xfrm>
          <a:prstGeom prst="triangle">
            <a:avLst>
              <a:gd name="adj" fmla="val 50000"/>
            </a:avLst>
          </a:prstGeom>
          <a:solidFill>
            <a:srgbClr val="FFC000"/>
          </a:solidFill>
          <a:ln>
            <a:noFill/>
          </a:ln>
        </p:spPr>
        <p:txBody>
          <a:bodyPr lIns="121900" tIns="60933" rIns="121900" bIns="60933" anchor="ctr" anchorCtr="0">
            <a:noAutofit/>
          </a:bodyPr>
          <a:lstStyle/>
          <a:p>
            <a:pPr algn="ctr">
              <a:buClr>
                <a:srgbClr val="000000"/>
              </a:buClr>
            </a:pPr>
            <a:endParaRPr sz="1867">
              <a:solidFill>
                <a:schemeClr val="lt1"/>
              </a:solidFill>
              <a:latin typeface="Arial"/>
              <a:ea typeface="Arial"/>
              <a:cs typeface="Arial"/>
              <a:sym typeface="Arial"/>
            </a:endParaRPr>
          </a:p>
        </p:txBody>
      </p:sp>
      <p:sp>
        <p:nvSpPr>
          <p:cNvPr id="775" name="Shape 775"/>
          <p:cNvSpPr txBox="1"/>
          <p:nvPr/>
        </p:nvSpPr>
        <p:spPr>
          <a:xfrm>
            <a:off x="180451" y="4178622"/>
            <a:ext cx="2374800" cy="1271999"/>
          </a:xfrm>
          <a:prstGeom prst="rect">
            <a:avLst/>
          </a:prstGeom>
          <a:noFill/>
          <a:ln>
            <a:noFill/>
          </a:ln>
        </p:spPr>
        <p:txBody>
          <a:bodyPr lIns="121900" tIns="60933" rIns="121900" bIns="60933" anchor="t" anchorCtr="0">
            <a:noAutofit/>
          </a:bodyPr>
          <a:lstStyle/>
          <a:p>
            <a:pPr algn="ctr">
              <a:buClr>
                <a:srgbClr val="000000"/>
              </a:buClr>
              <a:buSzPct val="25000"/>
            </a:pPr>
            <a:r>
              <a:rPr lang="en" sz="1867" b="1">
                <a:solidFill>
                  <a:srgbClr val="000000"/>
                </a:solidFill>
                <a:latin typeface="Arial"/>
                <a:ea typeface="Arial"/>
                <a:cs typeface="Arial"/>
                <a:sym typeface="Arial"/>
              </a:rPr>
              <a:t>2004</a:t>
            </a:r>
          </a:p>
          <a:p>
            <a:pPr algn="ctr">
              <a:buClr>
                <a:srgbClr val="000000"/>
              </a:buClr>
              <a:buSzPct val="25000"/>
            </a:pPr>
            <a:r>
              <a:rPr lang="en" sz="1867">
                <a:solidFill>
                  <a:srgbClr val="000000"/>
                </a:solidFill>
                <a:latin typeface="Arial"/>
                <a:ea typeface="Arial"/>
                <a:cs typeface="Arial"/>
                <a:sym typeface="Arial"/>
              </a:rPr>
              <a:t>Solaris Containers / Zones technology introduced</a:t>
            </a:r>
          </a:p>
        </p:txBody>
      </p:sp>
      <p:sp>
        <p:nvSpPr>
          <p:cNvPr id="776" name="Shape 776"/>
          <p:cNvSpPr txBox="1"/>
          <p:nvPr/>
        </p:nvSpPr>
        <p:spPr>
          <a:xfrm>
            <a:off x="2043368" y="1793355"/>
            <a:ext cx="1966800" cy="1272000"/>
          </a:xfrm>
          <a:prstGeom prst="rect">
            <a:avLst/>
          </a:prstGeom>
          <a:noFill/>
          <a:ln>
            <a:noFill/>
          </a:ln>
        </p:spPr>
        <p:txBody>
          <a:bodyPr lIns="121900" tIns="60933" rIns="121900" bIns="60933" anchor="t" anchorCtr="0">
            <a:noAutofit/>
          </a:bodyPr>
          <a:lstStyle/>
          <a:p>
            <a:pPr algn="ctr">
              <a:buClr>
                <a:srgbClr val="000000"/>
              </a:buClr>
              <a:buSzPct val="25000"/>
            </a:pPr>
            <a:r>
              <a:rPr lang="en" sz="1867" b="1">
                <a:solidFill>
                  <a:srgbClr val="000000"/>
                </a:solidFill>
                <a:latin typeface="Arial"/>
                <a:ea typeface="Arial"/>
                <a:cs typeface="Arial"/>
                <a:sym typeface="Arial"/>
              </a:rPr>
              <a:t>2008</a:t>
            </a:r>
          </a:p>
          <a:p>
            <a:pPr algn="ctr">
              <a:buClr>
                <a:srgbClr val="000000"/>
              </a:buClr>
              <a:buSzPct val="25000"/>
            </a:pPr>
            <a:r>
              <a:rPr lang="en" sz="1867">
                <a:solidFill>
                  <a:srgbClr val="000000"/>
                </a:solidFill>
                <a:latin typeface="Arial"/>
                <a:ea typeface="Arial"/>
                <a:cs typeface="Arial"/>
                <a:sym typeface="Arial"/>
              </a:rPr>
              <a:t>Linux containers (LXC 1.0) introduced</a:t>
            </a:r>
          </a:p>
        </p:txBody>
      </p:sp>
      <p:sp>
        <p:nvSpPr>
          <p:cNvPr id="777" name="Shape 777"/>
          <p:cNvSpPr txBox="1"/>
          <p:nvPr/>
        </p:nvSpPr>
        <p:spPr>
          <a:xfrm>
            <a:off x="4835101" y="1637200"/>
            <a:ext cx="2282800" cy="1559600"/>
          </a:xfrm>
          <a:prstGeom prst="rect">
            <a:avLst/>
          </a:prstGeom>
          <a:noFill/>
          <a:ln>
            <a:noFill/>
          </a:ln>
        </p:spPr>
        <p:txBody>
          <a:bodyPr lIns="121900" tIns="60933" rIns="121900" bIns="60933" anchor="t" anchorCtr="0">
            <a:noAutofit/>
          </a:bodyPr>
          <a:lstStyle/>
          <a:p>
            <a:pPr algn="ctr">
              <a:buClr>
                <a:srgbClr val="000000"/>
              </a:buClr>
              <a:buSzPct val="25000"/>
            </a:pPr>
            <a:r>
              <a:rPr lang="en" sz="1867" b="1">
                <a:solidFill>
                  <a:srgbClr val="000000"/>
                </a:solidFill>
                <a:latin typeface="Arial"/>
                <a:ea typeface="Arial"/>
                <a:cs typeface="Arial"/>
                <a:sym typeface="Arial"/>
              </a:rPr>
              <a:t>2013</a:t>
            </a:r>
          </a:p>
          <a:p>
            <a:pPr algn="ctr">
              <a:buClr>
                <a:srgbClr val="000000"/>
              </a:buClr>
              <a:buSzPct val="25000"/>
            </a:pPr>
            <a:r>
              <a:rPr lang="en" sz="1867">
                <a:solidFill>
                  <a:srgbClr val="000000"/>
                </a:solidFill>
                <a:latin typeface="Arial"/>
                <a:ea typeface="Arial"/>
                <a:cs typeface="Arial"/>
                <a:sym typeface="Arial"/>
              </a:rPr>
              <a:t>Solomon Hykes starts Docker as an internal project within dotCloud</a:t>
            </a:r>
          </a:p>
        </p:txBody>
      </p:sp>
      <p:sp>
        <p:nvSpPr>
          <p:cNvPr id="778" name="Shape 778"/>
          <p:cNvSpPr txBox="1"/>
          <p:nvPr/>
        </p:nvSpPr>
        <p:spPr>
          <a:xfrm>
            <a:off x="5381009" y="4143541"/>
            <a:ext cx="1998800" cy="984799"/>
          </a:xfrm>
          <a:prstGeom prst="rect">
            <a:avLst/>
          </a:prstGeom>
          <a:noFill/>
          <a:ln>
            <a:noFill/>
          </a:ln>
        </p:spPr>
        <p:txBody>
          <a:bodyPr lIns="121900" tIns="60933" rIns="121900" bIns="60933" anchor="t" anchorCtr="0">
            <a:noAutofit/>
          </a:bodyPr>
          <a:lstStyle/>
          <a:p>
            <a:pPr algn="ctr">
              <a:buClr>
                <a:srgbClr val="000000"/>
              </a:buClr>
              <a:buSzPct val="25000"/>
            </a:pPr>
            <a:r>
              <a:rPr lang="en" sz="1867" b="1">
                <a:solidFill>
                  <a:srgbClr val="000000"/>
                </a:solidFill>
                <a:latin typeface="Arial"/>
                <a:ea typeface="Arial"/>
                <a:cs typeface="Arial"/>
                <a:sym typeface="Arial"/>
              </a:rPr>
              <a:t>Mar 2013</a:t>
            </a:r>
          </a:p>
          <a:p>
            <a:pPr algn="ctr">
              <a:buClr>
                <a:srgbClr val="000000"/>
              </a:buClr>
              <a:buSzPct val="25000"/>
            </a:pPr>
            <a:r>
              <a:rPr lang="en" sz="1867">
                <a:solidFill>
                  <a:srgbClr val="000000"/>
                </a:solidFill>
                <a:latin typeface="Arial"/>
                <a:ea typeface="Arial"/>
                <a:cs typeface="Arial"/>
                <a:sym typeface="Arial"/>
              </a:rPr>
              <a:t>Docker released to open source </a:t>
            </a:r>
          </a:p>
        </p:txBody>
      </p:sp>
      <p:sp>
        <p:nvSpPr>
          <p:cNvPr id="779" name="Shape 779"/>
          <p:cNvSpPr txBox="1"/>
          <p:nvPr/>
        </p:nvSpPr>
        <p:spPr>
          <a:xfrm>
            <a:off x="7278428" y="1542488"/>
            <a:ext cx="3009200" cy="1559600"/>
          </a:xfrm>
          <a:prstGeom prst="rect">
            <a:avLst/>
          </a:prstGeom>
          <a:noFill/>
          <a:ln>
            <a:noFill/>
          </a:ln>
        </p:spPr>
        <p:txBody>
          <a:bodyPr lIns="121900" tIns="60933" rIns="121900" bIns="60933" anchor="t" anchorCtr="0">
            <a:noAutofit/>
          </a:bodyPr>
          <a:lstStyle/>
          <a:p>
            <a:pPr algn="ctr">
              <a:buClr>
                <a:srgbClr val="000000"/>
              </a:buClr>
              <a:buSzPct val="25000"/>
            </a:pPr>
            <a:r>
              <a:rPr lang="en" sz="1867" b="1">
                <a:solidFill>
                  <a:srgbClr val="000000"/>
                </a:solidFill>
                <a:latin typeface="Arial"/>
                <a:ea typeface="Arial"/>
                <a:cs typeface="Arial"/>
                <a:sym typeface="Arial"/>
              </a:rPr>
              <a:t>Feb 2016</a:t>
            </a:r>
          </a:p>
          <a:p>
            <a:pPr algn="ctr">
              <a:buClr>
                <a:srgbClr val="000000"/>
              </a:buClr>
              <a:buSzPct val="25000"/>
            </a:pPr>
            <a:r>
              <a:rPr lang="en" sz="1867">
                <a:solidFill>
                  <a:srgbClr val="000000"/>
                </a:solidFill>
                <a:latin typeface="Arial"/>
                <a:ea typeface="Arial"/>
                <a:cs typeface="Arial"/>
                <a:sym typeface="Arial"/>
              </a:rPr>
              <a:t>Docker introduces first commercial product – now called Docker Enterprise Edition</a:t>
            </a:r>
          </a:p>
        </p:txBody>
      </p:sp>
      <p:sp>
        <p:nvSpPr>
          <p:cNvPr id="780" name="Shape 780"/>
          <p:cNvSpPr txBox="1"/>
          <p:nvPr/>
        </p:nvSpPr>
        <p:spPr>
          <a:xfrm>
            <a:off x="7712880" y="4034991"/>
            <a:ext cx="3918000" cy="1559600"/>
          </a:xfrm>
          <a:prstGeom prst="rect">
            <a:avLst/>
          </a:prstGeom>
          <a:noFill/>
          <a:ln>
            <a:noFill/>
          </a:ln>
        </p:spPr>
        <p:txBody>
          <a:bodyPr lIns="121900" tIns="60933" rIns="121900" bIns="60933" anchor="t" anchorCtr="0">
            <a:noAutofit/>
          </a:bodyPr>
          <a:lstStyle/>
          <a:p>
            <a:pPr algn="ctr">
              <a:buClr>
                <a:srgbClr val="000000"/>
              </a:buClr>
              <a:buSzPct val="25000"/>
            </a:pPr>
            <a:r>
              <a:rPr lang="en" sz="1867" b="1">
                <a:solidFill>
                  <a:srgbClr val="000000"/>
                </a:solidFill>
                <a:latin typeface="Arial"/>
                <a:ea typeface="Arial"/>
                <a:cs typeface="Arial"/>
                <a:sym typeface="Arial"/>
              </a:rPr>
              <a:t>Today</a:t>
            </a:r>
          </a:p>
          <a:p>
            <a:pPr algn="ctr">
              <a:buClr>
                <a:srgbClr val="000000"/>
              </a:buClr>
              <a:buSzPct val="25000"/>
            </a:pPr>
            <a:r>
              <a:rPr lang="en" sz="1867">
                <a:solidFill>
                  <a:srgbClr val="000000"/>
                </a:solidFill>
                <a:latin typeface="Arial"/>
                <a:ea typeface="Arial"/>
                <a:cs typeface="Arial"/>
                <a:sym typeface="Arial"/>
              </a:rPr>
              <a:t>Open source community includes:</a:t>
            </a:r>
          </a:p>
          <a:p>
            <a:pPr marL="380990" indent="-380990">
              <a:buClr>
                <a:srgbClr val="000000"/>
              </a:buClr>
              <a:buSzPct val="100000"/>
              <a:buFont typeface="Arial"/>
              <a:buChar char="-"/>
            </a:pPr>
            <a:r>
              <a:rPr lang="en" sz="1867">
                <a:solidFill>
                  <a:srgbClr val="000000"/>
                </a:solidFill>
                <a:latin typeface="Arial"/>
                <a:ea typeface="Arial"/>
                <a:cs typeface="Arial"/>
                <a:sym typeface="Arial"/>
              </a:rPr>
              <a:t>3,300+ contributors</a:t>
            </a:r>
          </a:p>
          <a:p>
            <a:pPr marL="380990" indent="-380990">
              <a:buClr>
                <a:srgbClr val="000000"/>
              </a:buClr>
              <a:buSzPct val="100000"/>
              <a:buFont typeface="Arial"/>
              <a:buChar char="-"/>
            </a:pPr>
            <a:r>
              <a:rPr lang="en" sz="1867">
                <a:solidFill>
                  <a:srgbClr val="000000"/>
                </a:solidFill>
                <a:latin typeface="Arial"/>
                <a:ea typeface="Arial"/>
                <a:cs typeface="Arial"/>
                <a:sym typeface="Arial"/>
              </a:rPr>
              <a:t>43,000+ stars</a:t>
            </a:r>
          </a:p>
          <a:p>
            <a:pPr marL="380990" indent="-380990">
              <a:buClr>
                <a:srgbClr val="000000"/>
              </a:buClr>
              <a:buSzPct val="100000"/>
              <a:buFont typeface="Arial"/>
              <a:buChar char="-"/>
            </a:pPr>
            <a:r>
              <a:rPr lang="en" sz="1867">
                <a:solidFill>
                  <a:srgbClr val="000000"/>
                </a:solidFill>
                <a:latin typeface="Arial"/>
                <a:ea typeface="Arial"/>
                <a:cs typeface="Arial"/>
                <a:sym typeface="Arial"/>
              </a:rPr>
              <a:t>12,000+ forks</a:t>
            </a:r>
          </a:p>
        </p:txBody>
      </p:sp>
      <p:sp>
        <p:nvSpPr>
          <p:cNvPr id="781" name="Shape 781"/>
          <p:cNvSpPr/>
          <p:nvPr/>
        </p:nvSpPr>
        <p:spPr>
          <a:xfrm rot="10800000" flipH="1">
            <a:off x="5712352" y="3191880"/>
            <a:ext cx="364000" cy="382000"/>
          </a:xfrm>
          <a:prstGeom prst="triangle">
            <a:avLst>
              <a:gd name="adj" fmla="val 50000"/>
            </a:avLst>
          </a:prstGeom>
          <a:solidFill>
            <a:srgbClr val="FFC000"/>
          </a:solidFill>
          <a:ln>
            <a:noFill/>
          </a:ln>
        </p:spPr>
        <p:txBody>
          <a:bodyPr lIns="121900" tIns="60933" rIns="121900" bIns="60933" anchor="ctr" anchorCtr="0">
            <a:noAutofit/>
          </a:bodyPr>
          <a:lstStyle/>
          <a:p>
            <a:pPr algn="ctr">
              <a:buClr>
                <a:srgbClr val="000000"/>
              </a:buClr>
            </a:pPr>
            <a:endParaRPr sz="1867">
              <a:solidFill>
                <a:schemeClr val="lt1"/>
              </a:solidFill>
              <a:latin typeface="Arial"/>
              <a:ea typeface="Arial"/>
              <a:cs typeface="Arial"/>
              <a:sym typeface="Arial"/>
            </a:endParaRPr>
          </a:p>
        </p:txBody>
      </p:sp>
      <p:sp>
        <p:nvSpPr>
          <p:cNvPr id="782" name="Shape 782"/>
          <p:cNvSpPr/>
          <p:nvPr/>
        </p:nvSpPr>
        <p:spPr>
          <a:xfrm rot="10800000" flipH="1">
            <a:off x="8601123" y="3154743"/>
            <a:ext cx="364000" cy="382000"/>
          </a:xfrm>
          <a:prstGeom prst="triangle">
            <a:avLst>
              <a:gd name="adj" fmla="val 50000"/>
            </a:avLst>
          </a:prstGeom>
          <a:solidFill>
            <a:srgbClr val="FFC000"/>
          </a:solidFill>
          <a:ln>
            <a:noFill/>
          </a:ln>
        </p:spPr>
        <p:txBody>
          <a:bodyPr lIns="121900" tIns="60933" rIns="121900" bIns="60933" anchor="ctr" anchorCtr="0">
            <a:noAutofit/>
          </a:bodyPr>
          <a:lstStyle/>
          <a:p>
            <a:pPr algn="ctr">
              <a:buClr>
                <a:srgbClr val="000000"/>
              </a:buClr>
            </a:pPr>
            <a:endParaRPr sz="1867">
              <a:solidFill>
                <a:schemeClr val="lt1"/>
              </a:solidFill>
              <a:latin typeface="Arial"/>
              <a:ea typeface="Arial"/>
              <a:cs typeface="Arial"/>
              <a:sym typeface="Arial"/>
            </a:endParaRPr>
          </a:p>
        </p:txBody>
      </p:sp>
    </p:spTree>
    <p:extLst>
      <p:ext uri="{BB962C8B-B14F-4D97-AF65-F5344CB8AC3E}">
        <p14:creationId xmlns:p14="http://schemas.microsoft.com/office/powerpoint/2010/main" val="930863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3065" y="1129932"/>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890"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81175"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7095332" y="2152487"/>
            <a:ext cx="1276514" cy="1276514"/>
          </a:xfrm>
          <a:prstGeom prst="rect">
            <a:avLst/>
          </a:prstGeom>
        </p:spPr>
      </p:pic>
      <p:sp>
        <p:nvSpPr>
          <p:cNvPr id="17" name="TextBox 16"/>
          <p:cNvSpPr txBox="1"/>
          <p:nvPr/>
        </p:nvSpPr>
        <p:spPr>
          <a:xfrm rot="16200000">
            <a:off x="-466221" y="2149363"/>
            <a:ext cx="2186264" cy="369332"/>
          </a:xfrm>
          <a:prstGeom prst="rect">
            <a:avLst/>
          </a:prstGeom>
          <a:solidFill>
            <a:schemeClr val="accent1"/>
          </a:solidFill>
        </p:spPr>
        <p:txBody>
          <a:bodyPr wrap="square" rtlCol="0">
            <a:spAutoFit/>
          </a:bodyPr>
          <a:lstStyle/>
          <a:p>
            <a:pPr algn="ctr"/>
            <a:r>
              <a:rPr lang="en-US" b="1" dirty="0" smtClean="0">
                <a:solidFill>
                  <a:schemeClr val="bg1"/>
                </a:solidFill>
              </a:rPr>
              <a:t>Multiplicity of Goods</a:t>
            </a:r>
            <a:endParaRPr lang="en-US" b="1" dirty="0">
              <a:solidFill>
                <a:schemeClr val="bg1"/>
              </a:solidFill>
            </a:endParaRPr>
          </a:p>
        </p:txBody>
      </p:sp>
      <p:sp>
        <p:nvSpPr>
          <p:cNvPr id="18" name="TextBox 17"/>
          <p:cNvSpPr txBox="1"/>
          <p:nvPr/>
        </p:nvSpPr>
        <p:spPr>
          <a:xfrm rot="16200000">
            <a:off x="-459942" y="4546463"/>
            <a:ext cx="2186264" cy="923330"/>
          </a:xfrm>
          <a:prstGeom prst="rect">
            <a:avLst/>
          </a:prstGeom>
          <a:solidFill>
            <a:schemeClr val="accent1"/>
          </a:solidFill>
        </p:spPr>
        <p:txBody>
          <a:bodyPr wrap="square" rtlCol="0">
            <a:spAutoFit/>
          </a:bodyPr>
          <a:lstStyle/>
          <a:p>
            <a:pPr algn="ctr"/>
            <a:r>
              <a:rPr lang="en-US" b="1" dirty="0" err="1" smtClean="0">
                <a:solidFill>
                  <a:schemeClr val="bg1"/>
                </a:solidFill>
              </a:rPr>
              <a:t>Multipilicity</a:t>
            </a:r>
            <a:r>
              <a:rPr lang="en-US" b="1" dirty="0" smtClean="0">
                <a:solidFill>
                  <a:schemeClr val="bg1"/>
                </a:solidFill>
              </a:rPr>
              <a:t> of methods for transporting/storing</a:t>
            </a:r>
            <a:endParaRPr lang="en-US" b="1" dirty="0">
              <a:solidFill>
                <a:schemeClr val="bg1"/>
              </a:solidFill>
            </a:endParaRPr>
          </a:p>
        </p:txBody>
      </p:sp>
      <p:sp>
        <p:nvSpPr>
          <p:cNvPr id="19" name="TextBox 18"/>
          <p:cNvSpPr txBox="1"/>
          <p:nvPr/>
        </p:nvSpPr>
        <p:spPr>
          <a:xfrm rot="5400000">
            <a:off x="10199410" y="1680180"/>
            <a:ext cx="2186264" cy="1200329"/>
          </a:xfrm>
          <a:prstGeom prst="rect">
            <a:avLst/>
          </a:prstGeom>
          <a:solidFill>
            <a:schemeClr val="accent1"/>
          </a:solidFill>
        </p:spPr>
        <p:txBody>
          <a:bodyPr wrap="square" rtlCol="0">
            <a:spAutoFit/>
          </a:bodyPr>
          <a:lstStyle/>
          <a:p>
            <a:pPr algn="ctr"/>
            <a:r>
              <a:rPr lang="en-US" b="1" dirty="0" smtClean="0">
                <a:solidFill>
                  <a:schemeClr val="bg1"/>
                </a:solidFill>
              </a:rPr>
              <a:t>Do I worry about how goods interact (e.g. coffee beans next to spices)</a:t>
            </a:r>
            <a:endParaRPr lang="en-US" b="1" dirty="0">
              <a:solidFill>
                <a:schemeClr val="bg1"/>
              </a:solidFill>
            </a:endParaRPr>
          </a:p>
        </p:txBody>
      </p:sp>
      <p:sp>
        <p:nvSpPr>
          <p:cNvPr id="22" name="TextBox 21"/>
          <p:cNvSpPr txBox="1"/>
          <p:nvPr/>
        </p:nvSpPr>
        <p:spPr>
          <a:xfrm rot="5400000">
            <a:off x="10143264" y="4700125"/>
            <a:ext cx="2353420" cy="1200329"/>
          </a:xfrm>
          <a:prstGeom prst="rect">
            <a:avLst/>
          </a:prstGeom>
          <a:solidFill>
            <a:schemeClr val="accent1"/>
          </a:solidFill>
        </p:spPr>
        <p:txBody>
          <a:bodyPr wrap="square" rtlCol="0">
            <a:spAutoFit/>
          </a:bodyPr>
          <a:lstStyle/>
          <a:p>
            <a:pPr algn="ctr"/>
            <a:r>
              <a:rPr lang="en-US" b="1" dirty="0" smtClean="0">
                <a:solidFill>
                  <a:schemeClr val="bg1"/>
                </a:solidFill>
              </a:rPr>
              <a:t>Can I transport quickly and smoothly</a:t>
            </a:r>
          </a:p>
          <a:p>
            <a:pPr algn="ctr"/>
            <a:r>
              <a:rPr lang="en-US" b="1" dirty="0" smtClean="0">
                <a:solidFill>
                  <a:schemeClr val="bg1"/>
                </a:solidFill>
              </a:rPr>
              <a:t>(e.g. from boat to train to truck)</a:t>
            </a:r>
            <a:endParaRPr lang="en-US" b="1" dirty="0">
              <a:solidFill>
                <a:schemeClr val="bg1"/>
              </a:solidFill>
            </a:endParaRP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828526" y="178125"/>
            <a:ext cx="10515600" cy="667609"/>
          </a:xfrm>
        </p:spPr>
        <p:txBody>
          <a:bodyPr>
            <a:normAutofit fontScale="90000"/>
          </a:bodyPr>
          <a:lstStyle/>
          <a:p>
            <a:r>
              <a:rPr lang="en-US" dirty="0" smtClean="0"/>
              <a:t>Cargo Transport Pre-1960</a:t>
            </a:r>
            <a:endParaRPr lang="en-US" dirty="0"/>
          </a:p>
        </p:txBody>
      </p:sp>
    </p:spTree>
    <p:extLst>
      <p:ext uri="{BB962C8B-B14F-4D97-AF65-F5344CB8AC3E}">
        <p14:creationId xmlns:p14="http://schemas.microsoft.com/office/powerpoint/2010/main" val="811205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1123</Words>
  <Application>Microsoft Macintosh PowerPoint</Application>
  <PresentationFormat>Widescreen</PresentationFormat>
  <Paragraphs>156</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Gill Sans</vt:lpstr>
      <vt:lpstr>inherit</vt:lpstr>
      <vt:lpstr>PT Serif</vt:lpstr>
      <vt:lpstr>Office Theme</vt:lpstr>
      <vt:lpstr>Docker 101*</vt:lpstr>
      <vt:lpstr>Agenda</vt:lpstr>
      <vt:lpstr>One application on one physical server </vt:lpstr>
      <vt:lpstr>Historical limitations of application deployment</vt:lpstr>
      <vt:lpstr>A History Lesson</vt:lpstr>
      <vt:lpstr>Benefits of VMs</vt:lpstr>
      <vt:lpstr>Limitations of VMs</vt:lpstr>
      <vt:lpstr>History of Docker</vt:lpstr>
      <vt:lpstr>Cargo Transport Pre-1960</vt:lpstr>
      <vt:lpstr>Solution: Intermodal Shipping Container</vt:lpstr>
      <vt:lpstr>Or…put more simply</vt:lpstr>
      <vt:lpstr>What is a container?</vt:lpstr>
      <vt:lpstr>Comparing Containers and VMs</vt:lpstr>
      <vt:lpstr>Vm vs Docker</vt:lpstr>
      <vt:lpstr>Key Benefits of Docker Containers</vt:lpstr>
      <vt:lpstr>Containers and VMs together</vt:lpstr>
      <vt:lpstr>What is Docker</vt:lpstr>
      <vt:lpstr>Docker architecture</vt:lpstr>
      <vt:lpstr>Docker Images</vt:lpstr>
      <vt:lpstr>Docker Workflow</vt:lpstr>
      <vt:lpstr>Sample Docker File</vt:lpstr>
      <vt:lpstr>Docker CLI</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SURAPUREDDI VAMSI</dc:creator>
  <cp:lastModifiedBy>Microsoft Office User</cp:lastModifiedBy>
  <cp:revision>12</cp:revision>
  <dcterms:created xsi:type="dcterms:W3CDTF">2017-09-08T03:34:44Z</dcterms:created>
  <dcterms:modified xsi:type="dcterms:W3CDTF">2017-09-08T09:11:50Z</dcterms:modified>
</cp:coreProperties>
</file>